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8" r:id="rId2"/>
    <p:sldId id="318" r:id="rId3"/>
    <p:sldId id="259" r:id="rId4"/>
    <p:sldId id="260" r:id="rId5"/>
    <p:sldId id="261" r:id="rId6"/>
    <p:sldId id="319" r:id="rId7"/>
    <p:sldId id="321" r:id="rId8"/>
    <p:sldId id="322" r:id="rId9"/>
    <p:sldId id="323" r:id="rId10"/>
    <p:sldId id="324" r:id="rId11"/>
    <p:sldId id="325" r:id="rId12"/>
    <p:sldId id="264" r:id="rId13"/>
    <p:sldId id="265" r:id="rId14"/>
    <p:sldId id="266" r:id="rId15"/>
    <p:sldId id="326" r:id="rId16"/>
    <p:sldId id="267" r:id="rId17"/>
    <p:sldId id="327" r:id="rId18"/>
    <p:sldId id="268" r:id="rId19"/>
    <p:sldId id="269" r:id="rId20"/>
    <p:sldId id="270" r:id="rId21"/>
    <p:sldId id="328" r:id="rId22"/>
    <p:sldId id="273" r:id="rId23"/>
    <p:sldId id="278" r:id="rId24"/>
    <p:sldId id="335" r:id="rId25"/>
    <p:sldId id="336" r:id="rId26"/>
    <p:sldId id="282" r:id="rId27"/>
    <p:sldId id="283" r:id="rId28"/>
    <p:sldId id="287" r:id="rId29"/>
    <p:sldId id="288" r:id="rId30"/>
    <p:sldId id="289" r:id="rId31"/>
    <p:sldId id="292" r:id="rId32"/>
    <p:sldId id="295" r:id="rId33"/>
    <p:sldId id="296" r:id="rId34"/>
    <p:sldId id="301" r:id="rId35"/>
    <p:sldId id="302" r:id="rId36"/>
    <p:sldId id="304" r:id="rId37"/>
    <p:sldId id="305" r:id="rId38"/>
    <p:sldId id="329" r:id="rId39"/>
    <p:sldId id="306" r:id="rId40"/>
    <p:sldId id="307" r:id="rId41"/>
    <p:sldId id="308" r:id="rId42"/>
    <p:sldId id="311" r:id="rId43"/>
    <p:sldId id="312" r:id="rId44"/>
    <p:sldId id="332" r:id="rId45"/>
    <p:sldId id="333" r:id="rId46"/>
    <p:sldId id="334" r:id="rId47"/>
    <p:sldId id="331" r:id="rId48"/>
    <p:sldId id="337"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2512" autoAdjust="0"/>
  </p:normalViewPr>
  <p:slideViewPr>
    <p:cSldViewPr>
      <p:cViewPr varScale="1">
        <p:scale>
          <a:sx n="58" d="100"/>
          <a:sy n="58" d="100"/>
        </p:scale>
        <p:origin x="-5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61498-B0EB-486E-BF3C-91759A4E3175}" type="datetimeFigureOut">
              <a:rPr lang="en-US" smtClean="0"/>
              <a:pPr/>
              <a:t>5/2/2012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E5550-215B-4409-A124-97CFA73CBF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BCBCC-0ED9-4DE7-A450-838B84E890C9}" type="slidenum">
              <a:rPr lang="en-US"/>
              <a:pPr/>
              <a:t>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8BB2B-428E-41F5-9EF8-C894BFFF7535}" type="slidenum">
              <a:rPr lang="en-US"/>
              <a:pPr/>
              <a:t>44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34763-F582-4659-9AD5-73C93ADEEA3D}" type="slidenum">
              <a:rPr lang="en-US"/>
              <a:pPr/>
              <a:t>45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BD4E5-F1AF-4734-9735-F310DB4D80A8}" type="slidenum">
              <a:rPr lang="en-US"/>
              <a:pPr/>
              <a:t>46</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82F1E-C84A-4E93-B6B9-46615C961DF3}" type="slidenum">
              <a:rPr lang="en-US"/>
              <a:pPr/>
              <a:t>7</a:t>
            </a:fld>
            <a:endParaRPr lang="en-US"/>
          </a:p>
        </p:txBody>
      </p:sp>
      <p:sp>
        <p:nvSpPr>
          <p:cNvPr id="151554" name="Rectangle 1026"/>
          <p:cNvSpPr>
            <a:spLocks noGrp="1" noRot="1" noChangeAspect="1" noChangeArrowheads="1" noTextEdit="1"/>
          </p:cNvSpPr>
          <p:nvPr>
            <p:ph type="sldImg"/>
          </p:nvPr>
        </p:nvSpPr>
        <p:spPr>
          <a:ln/>
        </p:spPr>
      </p:sp>
      <p:sp>
        <p:nvSpPr>
          <p:cNvPr id="1515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C4F0B-2C33-4392-84C4-1F61DDC41783}" type="slidenum">
              <a:rPr lang="en-US"/>
              <a:pPr/>
              <a:t>8</a:t>
            </a:fld>
            <a:endParaRPr lang="en-US"/>
          </a:p>
        </p:txBody>
      </p:sp>
      <p:sp>
        <p:nvSpPr>
          <p:cNvPr id="154626" name="Rectangle 1026"/>
          <p:cNvSpPr>
            <a:spLocks noGrp="1" noRot="1" noChangeAspect="1" noChangeArrowheads="1" noTextEdit="1"/>
          </p:cNvSpPr>
          <p:nvPr>
            <p:ph type="sldImg"/>
          </p:nvPr>
        </p:nvSpPr>
        <p:spPr>
          <a:ln/>
        </p:spPr>
      </p:sp>
      <p:sp>
        <p:nvSpPr>
          <p:cNvPr id="1546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85EEB-4B2A-4E49-8AC5-A6945DBE6812}" type="slidenum">
              <a:rPr lang="en-US"/>
              <a:pPr/>
              <a:t>9</a:t>
            </a:fld>
            <a:endParaRPr lang="en-US"/>
          </a:p>
        </p:txBody>
      </p:sp>
      <p:sp>
        <p:nvSpPr>
          <p:cNvPr id="156674" name="Rectangle 1026"/>
          <p:cNvSpPr>
            <a:spLocks noGrp="1" noRot="1" noChangeAspect="1" noChangeArrowheads="1" noTextEdit="1"/>
          </p:cNvSpPr>
          <p:nvPr>
            <p:ph type="sldImg"/>
          </p:nvPr>
        </p:nvSpPr>
        <p:spPr>
          <a:ln/>
        </p:spPr>
      </p:sp>
      <p:sp>
        <p:nvSpPr>
          <p:cNvPr id="15667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1A6EF-9349-457A-A716-6B54F67EA312}" type="slidenum">
              <a:rPr lang="en-US"/>
              <a:pPr/>
              <a:t>10</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1C9CF-7CD3-492D-B5EF-707127AA59C5}" type="slidenum">
              <a:rPr lang="en-US"/>
              <a:pPr/>
              <a:t>11</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DF462-9F10-4FFF-8EA6-2F618B249511}" type="slidenum">
              <a:rPr lang="en-US"/>
              <a:pPr/>
              <a:t>15</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6F52B-5EE2-4809-925D-2F67A69A8459}" type="slidenum">
              <a:rPr lang="en-US"/>
              <a:pPr/>
              <a:t>24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BAD78-E84F-4FC2-90BD-9A75DB32AEBC}" type="slidenum">
              <a:rPr lang="en-US"/>
              <a:pPr/>
              <a:t>25</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48" charset="-128"/>
        </a:defRPr>
      </a:lvl2pPr>
      <a:lvl3pPr algn="l" rtl="0" fontAlgn="base">
        <a:spcBef>
          <a:spcPct val="0"/>
        </a:spcBef>
        <a:spcAft>
          <a:spcPct val="0"/>
        </a:spcAft>
        <a:defRPr sz="1600">
          <a:solidFill>
            <a:schemeClr val="tx2"/>
          </a:solidFill>
          <a:latin typeface="Arial" charset="0"/>
          <a:ea typeface="ＭＳ Ｐゴシック" pitchFamily="48" charset="-128"/>
        </a:defRPr>
      </a:lvl3pPr>
      <a:lvl4pPr algn="l" rtl="0" fontAlgn="base">
        <a:spcBef>
          <a:spcPct val="0"/>
        </a:spcBef>
        <a:spcAft>
          <a:spcPct val="0"/>
        </a:spcAft>
        <a:defRPr sz="1600">
          <a:solidFill>
            <a:schemeClr val="tx2"/>
          </a:solidFill>
          <a:latin typeface="Arial" charset="0"/>
          <a:ea typeface="ＭＳ Ｐゴシック" pitchFamily="48" charset="-128"/>
        </a:defRPr>
      </a:lvl4pPr>
      <a:lvl5pPr algn="l" rtl="0" fontAlgn="base">
        <a:spcBef>
          <a:spcPct val="0"/>
        </a:spcBef>
        <a:spcAft>
          <a:spcPct val="0"/>
        </a:spcAft>
        <a:defRPr sz="1600">
          <a:solidFill>
            <a:schemeClr val="tx2"/>
          </a:solidFill>
          <a:latin typeface="Arial" charset="0"/>
          <a:ea typeface="ＭＳ Ｐゴシック" pitchFamily="48" charset="-128"/>
        </a:defRPr>
      </a:lvl5pPr>
      <a:lvl6pPr marL="457200" algn="l" rtl="0" fontAlgn="base">
        <a:spcBef>
          <a:spcPct val="0"/>
        </a:spcBef>
        <a:spcAft>
          <a:spcPct val="0"/>
        </a:spcAft>
        <a:defRPr sz="1600">
          <a:solidFill>
            <a:schemeClr val="tx2"/>
          </a:solidFill>
          <a:latin typeface="Arial" charset="0"/>
          <a:ea typeface="ＭＳ Ｐゴシック" pitchFamily="48" charset="-128"/>
        </a:defRPr>
      </a:lvl6pPr>
      <a:lvl7pPr marL="914400" algn="l" rtl="0" fontAlgn="base">
        <a:spcBef>
          <a:spcPct val="0"/>
        </a:spcBef>
        <a:spcAft>
          <a:spcPct val="0"/>
        </a:spcAft>
        <a:defRPr sz="1600">
          <a:solidFill>
            <a:schemeClr val="tx2"/>
          </a:solidFill>
          <a:latin typeface="Arial" charset="0"/>
          <a:ea typeface="ＭＳ Ｐゴシック" pitchFamily="48" charset="-128"/>
        </a:defRPr>
      </a:lvl7pPr>
      <a:lvl8pPr marL="1371600" algn="l" rtl="0" fontAlgn="base">
        <a:spcBef>
          <a:spcPct val="0"/>
        </a:spcBef>
        <a:spcAft>
          <a:spcPct val="0"/>
        </a:spcAft>
        <a:defRPr sz="1600">
          <a:solidFill>
            <a:schemeClr val="tx2"/>
          </a:solidFill>
          <a:latin typeface="Arial" charset="0"/>
          <a:ea typeface="ＭＳ Ｐゴシック" pitchFamily="48" charset="-128"/>
        </a:defRPr>
      </a:lvl8pPr>
      <a:lvl9pPr marL="1828800" algn="l" rtl="0" fontAlgn="base">
        <a:spcBef>
          <a:spcPct val="0"/>
        </a:spcBef>
        <a:spcAft>
          <a:spcPct val="0"/>
        </a:spcAft>
        <a:defRPr sz="1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7_Figure01"/>
          <p:cNvPicPr>
            <a:picLocks noChangeAspect="1" noChangeArrowheads="1"/>
          </p:cNvPicPr>
          <p:nvPr/>
        </p:nvPicPr>
        <p:blipFill>
          <a:blip r:embed="rId2" cstate="print"/>
          <a:srcRect/>
          <a:stretch>
            <a:fillRect/>
          </a:stretch>
        </p:blipFill>
        <p:spPr bwMode="auto">
          <a:xfrm>
            <a:off x="533400" y="1600200"/>
            <a:ext cx="8077200" cy="4757824"/>
          </a:xfrm>
          <a:prstGeom prst="rect">
            <a:avLst/>
          </a:prstGeom>
          <a:noFill/>
        </p:spPr>
      </p:pic>
      <p:sp>
        <p:nvSpPr>
          <p:cNvPr id="5" name="TextBox 4"/>
          <p:cNvSpPr txBox="1"/>
          <p:nvPr/>
        </p:nvSpPr>
        <p:spPr>
          <a:xfrm>
            <a:off x="0" y="0"/>
            <a:ext cx="9144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Transcriptional regulation in Eukaryotes</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381000" y="838200"/>
            <a:ext cx="8382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The regulatory elements of bacterial, yeast, and human genes</a:t>
            </a:r>
            <a:endParaRPr lang="en-US"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2051" descr="07012"/>
          <p:cNvPicPr>
            <a:picLocks noChangeAspect="1" noChangeArrowheads="1"/>
          </p:cNvPicPr>
          <p:nvPr/>
        </p:nvPicPr>
        <p:blipFill>
          <a:blip r:embed="rId3" cstate="print"/>
          <a:srcRect/>
          <a:stretch>
            <a:fillRect/>
          </a:stretch>
        </p:blipFill>
        <p:spPr bwMode="auto">
          <a:xfrm>
            <a:off x="381000" y="838200"/>
            <a:ext cx="5164138" cy="5791200"/>
          </a:xfrm>
          <a:prstGeom prst="rect">
            <a:avLst/>
          </a:prstGeom>
          <a:noFill/>
          <a:ln w="9525">
            <a:noFill/>
            <a:miter lim="800000"/>
            <a:headEnd/>
            <a:tailEnd/>
          </a:ln>
          <a:effectLst/>
        </p:spPr>
      </p:pic>
      <p:sp>
        <p:nvSpPr>
          <p:cNvPr id="125956" name="Text Box 2052"/>
          <p:cNvSpPr txBox="1">
            <a:spLocks noChangeArrowheads="1"/>
          </p:cNvSpPr>
          <p:nvPr/>
        </p:nvSpPr>
        <p:spPr bwMode="auto">
          <a:xfrm>
            <a:off x="5867400" y="914400"/>
            <a:ext cx="3124200" cy="4093428"/>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The binding of a gene regulatory protein to the major groove of DNA.</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Only a single contact is shown. Typically, the protein-DNA interface would consist of 10 to 20 such contacts, involving different amino acids, each contributing to the strength of the protein–DNA interaction. </a:t>
            </a:r>
          </a:p>
        </p:txBody>
      </p:sp>
      <p:sp>
        <p:nvSpPr>
          <p:cNvPr id="125957" name="Text Box 2053"/>
          <p:cNvSpPr txBox="1">
            <a:spLocks noChangeArrowheads="1"/>
          </p:cNvSpPr>
          <p:nvPr/>
        </p:nvSpPr>
        <p:spPr bwMode="auto">
          <a:xfrm>
            <a:off x="0" y="0"/>
            <a:ext cx="7439857" cy="830997"/>
          </a:xfrm>
          <a:prstGeom prst="rect">
            <a:avLst/>
          </a:prstGeom>
          <a:noFill/>
          <a:ln w="9525">
            <a:noFill/>
            <a:miter lim="800000"/>
            <a:headEnd/>
            <a:tailEnd/>
          </a:ln>
          <a:effectLst/>
        </p:spPr>
        <p:txBody>
          <a:bodyPr wrap="none">
            <a:spAutoFit/>
          </a:bodyPr>
          <a:lstStyle/>
          <a:p>
            <a:r>
              <a:rPr lang="en-US" dirty="0">
                <a:solidFill>
                  <a:schemeClr val="accent2"/>
                </a:solidFill>
                <a:latin typeface="Times New Roman" pitchFamily="18" charset="0"/>
                <a:cs typeface="Times New Roman" pitchFamily="18" charset="0"/>
              </a:rPr>
              <a:t>Gene regulatory proteins contain structural motifs that can </a:t>
            </a:r>
          </a:p>
          <a:p>
            <a:r>
              <a:rPr lang="en-US" dirty="0">
                <a:solidFill>
                  <a:schemeClr val="accent2"/>
                </a:solidFill>
                <a:latin typeface="Times New Roman" pitchFamily="18" charset="0"/>
                <a:cs typeface="Times New Roman" pitchFamily="18" charset="0"/>
              </a:rPr>
              <a:t>read DNA sequences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3" cstate="print"/>
          <a:srcRect/>
          <a:stretch>
            <a:fillRect/>
          </a:stretch>
        </p:blipFill>
        <p:spPr bwMode="auto">
          <a:xfrm>
            <a:off x="990600" y="1219200"/>
            <a:ext cx="6753225" cy="5338763"/>
          </a:xfrm>
          <a:prstGeom prst="rect">
            <a:avLst/>
          </a:prstGeom>
          <a:noFill/>
        </p:spPr>
      </p:pic>
      <p:sp>
        <p:nvSpPr>
          <p:cNvPr id="322563" name="Text Box 3"/>
          <p:cNvSpPr txBox="1">
            <a:spLocks noChangeArrowheads="1"/>
          </p:cNvSpPr>
          <p:nvPr/>
        </p:nvSpPr>
        <p:spPr bwMode="auto">
          <a:xfrm>
            <a:off x="228600" y="228600"/>
            <a:ext cx="86868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Two examples of specific amino-acid-base pair interactions in DNA-protein binding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17_Figure05"/>
          <p:cNvPicPr>
            <a:picLocks noChangeAspect="1" noChangeArrowheads="1"/>
          </p:cNvPicPr>
          <p:nvPr/>
        </p:nvPicPr>
        <p:blipFill>
          <a:blip r:embed="rId2" cstate="print"/>
          <a:srcRect/>
          <a:stretch>
            <a:fillRect/>
          </a:stretch>
        </p:blipFill>
        <p:spPr bwMode="auto">
          <a:xfrm>
            <a:off x="4038600" y="1049529"/>
            <a:ext cx="4572000" cy="5808471"/>
          </a:xfrm>
          <a:prstGeom prst="rect">
            <a:avLst/>
          </a:prstGeom>
          <a:noFill/>
        </p:spPr>
      </p:pic>
      <p:sp>
        <p:nvSpPr>
          <p:cNvPr id="5" name="TextBox 4"/>
          <p:cNvSpPr txBox="1"/>
          <p:nvPr/>
        </p:nvSpPr>
        <p:spPr>
          <a:xfrm>
            <a:off x="0" y="0"/>
            <a:ext cx="89154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Eukaryotic regulators use a range of DNA-binding domains, but DNA recognition involves the same principles as found in bacteria</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228600" y="2438400"/>
            <a:ext cx="40386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DNA recognized by a </a:t>
            </a:r>
            <a:r>
              <a:rPr lang="en-US" b="1" dirty="0" err="1" smtClean="0">
                <a:latin typeface="Times New Roman" pitchFamily="18" charset="0"/>
                <a:cs typeface="Times New Roman" pitchFamily="18" charset="0"/>
              </a:rPr>
              <a:t>Homeodomain</a:t>
            </a:r>
            <a:endParaRPr lang="en-US"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17_Figure06"/>
          <p:cNvPicPr>
            <a:picLocks noChangeAspect="1" noChangeArrowheads="1"/>
          </p:cNvPicPr>
          <p:nvPr/>
        </p:nvPicPr>
        <p:blipFill>
          <a:blip r:embed="rId2" cstate="print"/>
          <a:srcRect/>
          <a:stretch>
            <a:fillRect/>
          </a:stretch>
        </p:blipFill>
        <p:spPr bwMode="auto">
          <a:xfrm>
            <a:off x="3733800" y="0"/>
            <a:ext cx="4756150" cy="6584950"/>
          </a:xfrm>
          <a:prstGeom prst="rect">
            <a:avLst/>
          </a:prstGeom>
          <a:noFill/>
        </p:spPr>
      </p:pic>
      <p:sp>
        <p:nvSpPr>
          <p:cNvPr id="5" name="TextBox 4"/>
          <p:cNvSpPr txBox="1"/>
          <p:nvPr/>
        </p:nvSpPr>
        <p:spPr>
          <a:xfrm>
            <a:off x="228600" y="1066800"/>
            <a:ext cx="3810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Zinc finger domain</a:t>
            </a: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17_Figure07"/>
          <p:cNvPicPr>
            <a:picLocks noChangeAspect="1" noChangeArrowheads="1"/>
          </p:cNvPicPr>
          <p:nvPr/>
        </p:nvPicPr>
        <p:blipFill>
          <a:blip r:embed="rId2" cstate="print"/>
          <a:srcRect/>
          <a:stretch>
            <a:fillRect/>
          </a:stretch>
        </p:blipFill>
        <p:spPr bwMode="auto">
          <a:xfrm>
            <a:off x="2078038" y="136525"/>
            <a:ext cx="4987925" cy="6584950"/>
          </a:xfrm>
          <a:prstGeom prst="rect">
            <a:avLst/>
          </a:prstGeom>
          <a:noFill/>
        </p:spPr>
      </p:pic>
      <p:sp>
        <p:nvSpPr>
          <p:cNvPr id="5" name="TextBox 4"/>
          <p:cNvSpPr txBox="1"/>
          <p:nvPr/>
        </p:nvSpPr>
        <p:spPr>
          <a:xfrm>
            <a:off x="533400" y="1447800"/>
            <a:ext cx="3352800" cy="461665"/>
          </a:xfrm>
          <a:prstGeom prst="rect">
            <a:avLst/>
          </a:prstGeom>
          <a:noFill/>
        </p:spPr>
        <p:txBody>
          <a:bodyPr wrap="square" rtlCol="0">
            <a:spAutoFit/>
          </a:bodyPr>
          <a:lstStyle/>
          <a:p>
            <a:r>
              <a:rPr lang="en-US" b="1" dirty="0" err="1" smtClean="0">
                <a:latin typeface="Times New Roman" pitchFamily="18" charset="0"/>
                <a:cs typeface="Times New Roman" pitchFamily="18" charset="0"/>
              </a:rPr>
              <a:t>Leucine</a:t>
            </a:r>
            <a:r>
              <a:rPr lang="en-US" b="1" dirty="0" smtClean="0">
                <a:latin typeface="Times New Roman" pitchFamily="18" charset="0"/>
                <a:cs typeface="Times New Roman" pitchFamily="18" charset="0"/>
              </a:rPr>
              <a:t> zipper</a:t>
            </a:r>
            <a:endParaRPr lang="en-US"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3" cstate="print"/>
          <a:srcRect/>
          <a:stretch>
            <a:fillRect/>
          </a:stretch>
        </p:blipFill>
        <p:spPr bwMode="auto">
          <a:xfrm>
            <a:off x="304800" y="914400"/>
            <a:ext cx="8535988" cy="5627688"/>
          </a:xfrm>
          <a:prstGeom prst="rect">
            <a:avLst/>
          </a:prstGeom>
          <a:noFill/>
        </p:spPr>
      </p:pic>
      <p:sp>
        <p:nvSpPr>
          <p:cNvPr id="308227" name="Text Box 3"/>
          <p:cNvSpPr txBox="1">
            <a:spLocks noChangeArrowheads="1"/>
          </p:cNvSpPr>
          <p:nvPr/>
        </p:nvSpPr>
        <p:spPr bwMode="auto">
          <a:xfrm>
            <a:off x="304800" y="228600"/>
            <a:ext cx="8382000" cy="830997"/>
          </a:xfrm>
          <a:prstGeom prst="rect">
            <a:avLst/>
          </a:prstGeom>
          <a:noFill/>
          <a:ln w="9525">
            <a:noFill/>
            <a:miter lim="800000"/>
            <a:headEnd/>
            <a:tailEnd/>
          </a:ln>
          <a:effectLst/>
        </p:spPr>
        <p:txBody>
          <a:bodyPr>
            <a:spAutoFit/>
          </a:bodyPr>
          <a:lstStyle/>
          <a:p>
            <a:pPr>
              <a:spcBef>
                <a:spcPct val="50000"/>
              </a:spcBef>
            </a:pPr>
            <a:r>
              <a:rPr lang="en-US" dirty="0" err="1">
                <a:latin typeface="Times New Roman" pitchFamily="18" charset="0"/>
                <a:cs typeface="Times New Roman" pitchFamily="18" charset="0"/>
              </a:rPr>
              <a:t>Leucine</a:t>
            </a:r>
            <a:r>
              <a:rPr lang="en-US" dirty="0">
                <a:latin typeface="Times New Roman" pitchFamily="18" charset="0"/>
                <a:cs typeface="Times New Roman" pitchFamily="18" charset="0"/>
              </a:rPr>
              <a:t> zipper motif mediates both DNA binding and protein </a:t>
            </a:r>
            <a:r>
              <a:rPr lang="en-US" dirty="0" err="1">
                <a:latin typeface="Times New Roman" pitchFamily="18" charset="0"/>
                <a:cs typeface="Times New Roman" pitchFamily="18" charset="0"/>
              </a:rPr>
              <a:t>dimerization</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17_Figure08"/>
          <p:cNvPicPr>
            <a:picLocks noChangeAspect="1" noChangeArrowheads="1"/>
          </p:cNvPicPr>
          <p:nvPr/>
        </p:nvPicPr>
        <p:blipFill>
          <a:blip r:embed="rId2" cstate="print"/>
          <a:srcRect/>
          <a:stretch>
            <a:fillRect/>
          </a:stretch>
        </p:blipFill>
        <p:spPr bwMode="auto">
          <a:xfrm>
            <a:off x="296863" y="565150"/>
            <a:ext cx="8548687" cy="6140450"/>
          </a:xfrm>
          <a:prstGeom prst="rect">
            <a:avLst/>
          </a:prstGeom>
          <a:noFill/>
        </p:spPr>
      </p:pic>
      <p:sp>
        <p:nvSpPr>
          <p:cNvPr id="5" name="TextBox 4"/>
          <p:cNvSpPr txBox="1"/>
          <p:nvPr/>
        </p:nvSpPr>
        <p:spPr>
          <a:xfrm>
            <a:off x="0" y="228600"/>
            <a:ext cx="3810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Helix-loop-helix</a:t>
            </a:r>
            <a:endParaRPr lang="en-US"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88392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Activating regions are not well-defined structures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17_Figure09"/>
          <p:cNvPicPr>
            <a:picLocks noChangeAspect="1" noChangeArrowheads="1"/>
          </p:cNvPicPr>
          <p:nvPr/>
        </p:nvPicPr>
        <p:blipFill>
          <a:blip r:embed="rId2" cstate="print"/>
          <a:srcRect/>
          <a:stretch>
            <a:fillRect/>
          </a:stretch>
        </p:blipFill>
        <p:spPr bwMode="auto">
          <a:xfrm>
            <a:off x="762000" y="1752600"/>
            <a:ext cx="7246937" cy="4723631"/>
          </a:xfrm>
          <a:prstGeom prst="rect">
            <a:avLst/>
          </a:prstGeom>
          <a:noFill/>
        </p:spPr>
      </p:pic>
      <p:sp>
        <p:nvSpPr>
          <p:cNvPr id="5" name="TextBox 4"/>
          <p:cNvSpPr txBox="1"/>
          <p:nvPr/>
        </p:nvSpPr>
        <p:spPr>
          <a:xfrm>
            <a:off x="0" y="0"/>
            <a:ext cx="88392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RECRUITMENT OF PROTEIN COMPLEXES TO GENES BY EUKARYOTIC ACTIVATORS</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1066800"/>
            <a:ext cx="91440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Activator recruit the transcriptional machinery to the gene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17_Figure10"/>
          <p:cNvPicPr>
            <a:picLocks noChangeAspect="1" noChangeArrowheads="1"/>
          </p:cNvPicPr>
          <p:nvPr/>
        </p:nvPicPr>
        <p:blipFill>
          <a:blip r:embed="rId2" cstate="print"/>
          <a:srcRect/>
          <a:stretch>
            <a:fillRect/>
          </a:stretch>
        </p:blipFill>
        <p:spPr bwMode="auto">
          <a:xfrm>
            <a:off x="1219200" y="762000"/>
            <a:ext cx="6781800" cy="6053563"/>
          </a:xfrm>
          <a:prstGeom prst="rect">
            <a:avLst/>
          </a:prstGeom>
          <a:noFill/>
        </p:spPr>
      </p:pic>
      <p:sp>
        <p:nvSpPr>
          <p:cNvPr id="5" name="TextBox 4"/>
          <p:cNvSpPr txBox="1"/>
          <p:nvPr/>
        </p:nvSpPr>
        <p:spPr>
          <a:xfrm>
            <a:off x="228600" y="0"/>
            <a:ext cx="8915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Activation of transcription through direct tethering of mediator to DNA</a:t>
            </a:r>
            <a:endParaRPr lang="en-US"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304800" y="6324600"/>
            <a:ext cx="9144000" cy="336550"/>
          </a:xfrm>
          <a:prstGeom prst="rect">
            <a:avLst/>
          </a:prstGeom>
          <a:noFill/>
          <a:ln w="9525">
            <a:noFill/>
            <a:miter lim="800000"/>
            <a:headEnd/>
            <a:tailEnd/>
          </a:ln>
          <a:effectLst/>
        </p:spPr>
        <p:txBody>
          <a:bodyPr>
            <a:spAutoFit/>
          </a:bodyPr>
          <a:lstStyle/>
          <a:p>
            <a:r>
              <a:rPr lang="en-US" sz="1600" b="1"/>
              <a:t>The gene control region of a typical eucaryotic gene.</a:t>
            </a:r>
            <a:endParaRPr lang="en-US" sz="1600"/>
          </a:p>
        </p:txBody>
      </p:sp>
      <p:sp>
        <p:nvSpPr>
          <p:cNvPr id="90117" name="Text Box 5"/>
          <p:cNvSpPr txBox="1">
            <a:spLocks noChangeArrowheads="1"/>
          </p:cNvSpPr>
          <p:nvPr/>
        </p:nvSpPr>
        <p:spPr bwMode="auto">
          <a:xfrm>
            <a:off x="685800" y="0"/>
            <a:ext cx="8077200" cy="523220"/>
          </a:xfrm>
          <a:prstGeom prst="rect">
            <a:avLst/>
          </a:prstGeom>
          <a:noFill/>
          <a:ln w="9525">
            <a:noFill/>
            <a:miter lim="800000"/>
            <a:headEnd/>
            <a:tailEnd/>
          </a:ln>
          <a:effectLst/>
        </p:spPr>
        <p:txBody>
          <a:bodyPr>
            <a:spAutoFit/>
          </a:bodyPr>
          <a:lstStyle/>
          <a:p>
            <a:pPr>
              <a:spcBef>
                <a:spcPct val="50000"/>
              </a:spcBef>
            </a:pPr>
            <a:r>
              <a:rPr lang="en-US" sz="2800" b="1" dirty="0">
                <a:solidFill>
                  <a:schemeClr val="accent2"/>
                </a:solidFill>
                <a:latin typeface="Times New Roman" pitchFamily="18" charset="0"/>
                <a:cs typeface="Times New Roman" pitchFamily="18" charset="0"/>
              </a:rPr>
              <a:t>Regulation of gene expression in Eukaryotes</a:t>
            </a:r>
          </a:p>
        </p:txBody>
      </p:sp>
      <p:pic>
        <p:nvPicPr>
          <p:cNvPr id="90118" name="Picture 6" descr="figure 7-44"/>
          <p:cNvPicPr>
            <a:picLocks noChangeAspect="1" noChangeArrowheads="1"/>
          </p:cNvPicPr>
          <p:nvPr/>
        </p:nvPicPr>
        <p:blipFill>
          <a:blip r:embed="rId3" cstate="print"/>
          <a:srcRect/>
          <a:stretch>
            <a:fillRect/>
          </a:stretch>
        </p:blipFill>
        <p:spPr bwMode="auto">
          <a:xfrm>
            <a:off x="1066800" y="762000"/>
            <a:ext cx="7086600" cy="54371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9154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Activator also recruit </a:t>
            </a:r>
            <a:r>
              <a:rPr lang="en-US" sz="2800" b="1" dirty="0" err="1" smtClean="0">
                <a:solidFill>
                  <a:schemeClr val="accent2"/>
                </a:solidFill>
                <a:latin typeface="Times New Roman" pitchFamily="18" charset="0"/>
                <a:cs typeface="Times New Roman" pitchFamily="18" charset="0"/>
              </a:rPr>
              <a:t>nucleosome</a:t>
            </a:r>
            <a:r>
              <a:rPr lang="en-US" sz="2800" b="1" dirty="0" smtClean="0">
                <a:solidFill>
                  <a:schemeClr val="accent2"/>
                </a:solidFill>
                <a:latin typeface="Times New Roman" pitchFamily="18" charset="0"/>
                <a:cs typeface="Times New Roman" pitchFamily="18" charset="0"/>
              </a:rPr>
              <a:t> modifiers that help the transcriptional machinery bind at the promoter or initiate transcription</a:t>
            </a:r>
            <a:endParaRPr lang="en-US" sz="2800" b="1" dirty="0">
              <a:solidFill>
                <a:schemeClr val="accent2"/>
              </a:solidFill>
              <a:latin typeface="Times New Roman" pitchFamily="18" charset="0"/>
              <a:cs typeface="Times New Roman" pitchFamily="18" charset="0"/>
            </a:endParaRPr>
          </a:p>
        </p:txBody>
      </p:sp>
      <p:pic>
        <p:nvPicPr>
          <p:cNvPr id="6" name="Picture 6" descr="figure 7-46"/>
          <p:cNvPicPr>
            <a:picLocks noChangeAspect="1" noChangeArrowheads="1"/>
          </p:cNvPicPr>
          <p:nvPr/>
        </p:nvPicPr>
        <p:blipFill>
          <a:blip r:embed="rId2" cstate="print"/>
          <a:srcRect/>
          <a:stretch>
            <a:fillRect/>
          </a:stretch>
        </p:blipFill>
        <p:spPr bwMode="auto">
          <a:xfrm>
            <a:off x="838200" y="1371600"/>
            <a:ext cx="7772400" cy="52625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9154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Action at a distance: loop and insulators</a:t>
            </a:r>
            <a:endParaRPr lang="en-US" sz="2800" b="1" dirty="0">
              <a:solidFill>
                <a:schemeClr val="accent2"/>
              </a:solidFill>
              <a:latin typeface="Times New Roman" pitchFamily="18" charset="0"/>
              <a:cs typeface="Times New Roman" pitchFamily="18" charset="0"/>
            </a:endParaRPr>
          </a:p>
        </p:txBody>
      </p:sp>
      <p:pic>
        <p:nvPicPr>
          <p:cNvPr id="4" name="Picture 3" descr="16_Figure04"/>
          <p:cNvPicPr>
            <a:picLocks noChangeAspect="1" noChangeArrowheads="1"/>
          </p:cNvPicPr>
          <p:nvPr/>
        </p:nvPicPr>
        <p:blipFill>
          <a:blip r:embed="rId2" cstate="print"/>
          <a:srcRect/>
          <a:stretch>
            <a:fillRect/>
          </a:stretch>
        </p:blipFill>
        <p:spPr bwMode="auto">
          <a:xfrm>
            <a:off x="304800" y="1828800"/>
            <a:ext cx="8548687" cy="3962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17_Figure12"/>
          <p:cNvPicPr>
            <a:picLocks noChangeAspect="1" noChangeArrowheads="1"/>
          </p:cNvPicPr>
          <p:nvPr/>
        </p:nvPicPr>
        <p:blipFill>
          <a:blip r:embed="rId2" cstate="print"/>
          <a:srcRect/>
          <a:stretch>
            <a:fillRect/>
          </a:stretch>
        </p:blipFill>
        <p:spPr bwMode="auto">
          <a:xfrm>
            <a:off x="1447800" y="990600"/>
            <a:ext cx="6446837" cy="5529473"/>
          </a:xfrm>
          <a:prstGeom prst="rect">
            <a:avLst/>
          </a:prstGeom>
          <a:noFill/>
        </p:spPr>
      </p:pic>
      <p:sp>
        <p:nvSpPr>
          <p:cNvPr id="5" name="TextBox 4"/>
          <p:cNvSpPr txBox="1"/>
          <p:nvPr/>
        </p:nvSpPr>
        <p:spPr>
          <a:xfrm>
            <a:off x="0" y="228600"/>
            <a:ext cx="8763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Insulators block activation by enhancers</a:t>
            </a:r>
            <a:endParaRPr lang="en-US"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17_Figure13"/>
          <p:cNvPicPr>
            <a:picLocks noChangeAspect="1" noChangeArrowheads="1"/>
          </p:cNvPicPr>
          <p:nvPr/>
        </p:nvPicPr>
        <p:blipFill>
          <a:blip r:embed="rId2" cstate="print"/>
          <a:srcRect/>
          <a:stretch>
            <a:fillRect/>
          </a:stretch>
        </p:blipFill>
        <p:spPr bwMode="auto">
          <a:xfrm>
            <a:off x="838200" y="1282569"/>
            <a:ext cx="7239000" cy="5575431"/>
          </a:xfrm>
          <a:prstGeom prst="rect">
            <a:avLst/>
          </a:prstGeom>
          <a:noFill/>
        </p:spPr>
      </p:pic>
      <p:sp>
        <p:nvSpPr>
          <p:cNvPr id="5" name="TextBox 4"/>
          <p:cNvSpPr txBox="1"/>
          <p:nvPr/>
        </p:nvSpPr>
        <p:spPr>
          <a:xfrm>
            <a:off x="0" y="0"/>
            <a:ext cx="8991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Appropriate regulation of some groups of genes requires locus control regions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07060"/>
          <p:cNvPicPr>
            <a:picLocks noChangeAspect="1" noChangeArrowheads="1"/>
          </p:cNvPicPr>
          <p:nvPr/>
        </p:nvPicPr>
        <p:blipFill>
          <a:blip r:embed="rId3" cstate="print"/>
          <a:srcRect/>
          <a:stretch>
            <a:fillRect/>
          </a:stretch>
        </p:blipFill>
        <p:spPr bwMode="auto">
          <a:xfrm>
            <a:off x="228600" y="228600"/>
            <a:ext cx="5314950" cy="5554663"/>
          </a:xfrm>
          <a:prstGeom prst="rect">
            <a:avLst/>
          </a:prstGeom>
          <a:noFill/>
        </p:spPr>
      </p:pic>
      <p:sp>
        <p:nvSpPr>
          <p:cNvPr id="288771" name="Text Box 3"/>
          <p:cNvSpPr txBox="1">
            <a:spLocks noChangeArrowheads="1"/>
          </p:cNvSpPr>
          <p:nvPr/>
        </p:nvSpPr>
        <p:spPr bwMode="auto">
          <a:xfrm>
            <a:off x="5410200" y="457200"/>
            <a:ext cx="3733800" cy="4359275"/>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The cluster of </a:t>
            </a:r>
            <a:r>
              <a:rPr lang="en-US" sz="2000" b="1" dirty="0">
                <a:latin typeface="Symbol" pitchFamily="18" charset="2"/>
                <a:cs typeface="Times New Roman" pitchFamily="18" charset="0"/>
              </a:rPr>
              <a:t>b</a:t>
            </a:r>
            <a:r>
              <a:rPr lang="en-US" sz="2000" b="1" dirty="0">
                <a:latin typeface="Times New Roman" pitchFamily="18" charset="0"/>
                <a:cs typeface="Times New Roman" pitchFamily="18" charset="0"/>
              </a:rPr>
              <a:t>-like </a:t>
            </a:r>
            <a:r>
              <a:rPr lang="en-US" sz="2000" b="1" dirty="0" err="1">
                <a:latin typeface="Times New Roman" pitchFamily="18" charset="0"/>
                <a:cs typeface="Times New Roman" pitchFamily="18" charset="0"/>
              </a:rPr>
              <a:t>globin</a:t>
            </a:r>
            <a:r>
              <a:rPr lang="en-US" sz="2000" b="1" dirty="0">
                <a:latin typeface="Times New Roman" pitchFamily="18" charset="0"/>
                <a:cs typeface="Times New Roman" pitchFamily="18" charset="0"/>
              </a:rPr>
              <a:t> genes in humans.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 The large chromosomal region shown spans 100,000 nucleotide pairs and contains the five </a:t>
            </a:r>
            <a:r>
              <a:rPr lang="en-US" sz="2000" dirty="0" err="1">
                <a:latin typeface="Times New Roman" pitchFamily="18" charset="0"/>
                <a:cs typeface="Times New Roman" pitchFamily="18" charset="0"/>
              </a:rPr>
              <a:t>globin</a:t>
            </a:r>
            <a:r>
              <a:rPr lang="en-US" sz="2000" dirty="0">
                <a:latin typeface="Times New Roman" pitchFamily="18" charset="0"/>
                <a:cs typeface="Times New Roman" pitchFamily="18" charset="0"/>
              </a:rPr>
              <a:t> genes and a locus control region (LCR). (B) Changes in the expression of the </a:t>
            </a:r>
            <a:r>
              <a:rPr lang="en-US" sz="2000" dirty="0">
                <a:latin typeface="Symbol" pitchFamily="18" charset="2"/>
                <a:cs typeface="Times New Roman" pitchFamily="18" charset="0"/>
              </a:rPr>
              <a:t>b</a:t>
            </a:r>
            <a:r>
              <a:rPr lang="en-US" sz="2000" dirty="0">
                <a:latin typeface="Times New Roman" pitchFamily="18" charset="0"/>
                <a:cs typeface="Times New Roman" pitchFamily="18" charset="0"/>
              </a:rPr>
              <a:t>-like </a:t>
            </a:r>
            <a:r>
              <a:rPr lang="en-US" sz="2000" dirty="0" err="1">
                <a:latin typeface="Times New Roman" pitchFamily="18" charset="0"/>
                <a:cs typeface="Times New Roman" pitchFamily="18" charset="0"/>
              </a:rPr>
              <a:t>globin</a:t>
            </a:r>
            <a:r>
              <a:rPr lang="en-US" sz="2000" dirty="0">
                <a:latin typeface="Times New Roman" pitchFamily="18" charset="0"/>
                <a:cs typeface="Times New Roman" pitchFamily="18" charset="0"/>
              </a:rPr>
              <a:t> genes at various stages of human development. Each of the </a:t>
            </a:r>
            <a:r>
              <a:rPr lang="en-US" sz="2000" dirty="0" err="1">
                <a:latin typeface="Times New Roman" pitchFamily="18" charset="0"/>
                <a:cs typeface="Times New Roman" pitchFamily="18" charset="0"/>
              </a:rPr>
              <a:t>globin</a:t>
            </a:r>
            <a:r>
              <a:rPr lang="en-US" sz="2000" dirty="0">
                <a:latin typeface="Times New Roman" pitchFamily="18" charset="0"/>
                <a:cs typeface="Times New Roman" pitchFamily="18" charset="0"/>
              </a:rPr>
              <a:t> chains encoded by these genes combines with an </a:t>
            </a:r>
            <a:r>
              <a:rPr lang="en-US" sz="2000" dirty="0">
                <a:latin typeface="Symbol" pitchFamily="18" charset="2"/>
                <a:cs typeface="Times New Roman" pitchFamily="18" charset="0"/>
              </a:rPr>
              <a:t>a</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globin</a:t>
            </a:r>
            <a:r>
              <a:rPr lang="en-US" sz="2000" dirty="0">
                <a:latin typeface="Times New Roman" pitchFamily="18" charset="0"/>
                <a:cs typeface="Times New Roman" pitchFamily="18" charset="0"/>
              </a:rPr>
              <a:t> chain to form the hemoglobin in red blood cells (see Figure 7–115).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07059"/>
          <p:cNvPicPr>
            <a:picLocks noChangeAspect="1" noChangeArrowheads="1"/>
          </p:cNvPicPr>
          <p:nvPr/>
        </p:nvPicPr>
        <p:blipFill>
          <a:blip r:embed="rId3" cstate="print"/>
          <a:srcRect/>
          <a:stretch>
            <a:fillRect/>
          </a:stretch>
        </p:blipFill>
        <p:spPr bwMode="auto">
          <a:xfrm>
            <a:off x="228600" y="228600"/>
            <a:ext cx="8229600" cy="4310063"/>
          </a:xfrm>
          <a:prstGeom prst="rect">
            <a:avLst/>
          </a:prstGeom>
          <a:noFill/>
        </p:spPr>
      </p:pic>
      <p:sp>
        <p:nvSpPr>
          <p:cNvPr id="286723" name="Text Box 3"/>
          <p:cNvSpPr txBox="1">
            <a:spLocks noChangeArrowheads="1"/>
          </p:cNvSpPr>
          <p:nvPr/>
        </p:nvSpPr>
        <p:spPr bwMode="auto">
          <a:xfrm>
            <a:off x="0" y="4565650"/>
            <a:ext cx="9144000" cy="2292350"/>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Model for the control of the human b-</a:t>
            </a:r>
            <a:r>
              <a:rPr lang="en-US" sz="1600" b="1" dirty="0" err="1">
                <a:latin typeface="Times New Roman" pitchFamily="18" charset="0"/>
                <a:cs typeface="Times New Roman" pitchFamily="18" charset="0"/>
              </a:rPr>
              <a:t>globin</a:t>
            </a:r>
            <a:r>
              <a:rPr lang="en-US" sz="1600" b="1" dirty="0">
                <a:latin typeface="Times New Roman" pitchFamily="18" charset="0"/>
                <a:cs typeface="Times New Roman" pitchFamily="18" charset="0"/>
              </a:rPr>
              <a:t> gene.</a:t>
            </a:r>
            <a:r>
              <a:rPr lang="en-US" sz="1600" dirty="0">
                <a:latin typeface="Times New Roman" pitchFamily="18" charset="0"/>
                <a:cs typeface="Times New Roman" pitchFamily="18" charset="0"/>
              </a:rPr>
              <a:t> The diagram shows some of the gene regulatory proteins thought to control expression of the gene during red blood cell </a:t>
            </a:r>
            <a:r>
              <a:rPr lang="en-US" sz="1600" dirty="0" smtClean="0">
                <a:latin typeface="Times New Roman" pitchFamily="18" charset="0"/>
                <a:cs typeface="Times New Roman" pitchFamily="18" charset="0"/>
              </a:rPr>
              <a:t>development). </a:t>
            </a:r>
            <a:r>
              <a:rPr lang="en-US" sz="1600" dirty="0">
                <a:latin typeface="Times New Roman" pitchFamily="18" charset="0"/>
                <a:cs typeface="Times New Roman" pitchFamily="18" charset="0"/>
              </a:rPr>
              <a:t>Some of the gene regulatory proteins shown, such as CP1, are found in many types of cells, while others, such as GATA-1, are present in only a few types of cells—including red blood cells—and therefore are thought to contribute to the cell-type specificity </a:t>
            </a:r>
            <a:r>
              <a:rPr lang="en-US" sz="1600" dirty="0" err="1">
                <a:latin typeface="Times New Roman" pitchFamily="18" charset="0"/>
                <a:cs typeface="Times New Roman" pitchFamily="18" charset="0"/>
              </a:rPr>
              <a:t>ofb-globin</a:t>
            </a:r>
            <a:r>
              <a:rPr lang="en-US" sz="1600" dirty="0">
                <a:latin typeface="Times New Roman" pitchFamily="18" charset="0"/>
                <a:cs typeface="Times New Roman" pitchFamily="18" charset="0"/>
              </a:rPr>
              <a:t> gene expression. As indicated by the </a:t>
            </a:r>
            <a:r>
              <a:rPr lang="en-US" sz="1600" i="1" dirty="0">
                <a:latin typeface="Times New Roman" pitchFamily="18" charset="0"/>
                <a:cs typeface="Times New Roman" pitchFamily="18" charset="0"/>
              </a:rPr>
              <a:t>double-headed arrows</a:t>
            </a:r>
            <a:r>
              <a:rPr lang="en-US" sz="1600" dirty="0">
                <a:latin typeface="Times New Roman" pitchFamily="18" charset="0"/>
                <a:cs typeface="Times New Roman" pitchFamily="18" charset="0"/>
              </a:rPr>
              <a:t>, several of the binding sites for GATA-1 overlap those of other gene regulatory proteins; it is thought that occupancy of these sites by GATA-1 excludes binding of other proteins. Once bound to DNA, the gene regulatory proteins recruit chromatin remodeling complexes, </a:t>
            </a:r>
            <a:r>
              <a:rPr lang="en-US" sz="1600" dirty="0" err="1">
                <a:latin typeface="Times New Roman" pitchFamily="18" charset="0"/>
                <a:cs typeface="Times New Roman" pitchFamily="18" charset="0"/>
              </a:rPr>
              <a:t>histone</a:t>
            </a:r>
            <a:r>
              <a:rPr lang="en-US" sz="1600" dirty="0">
                <a:latin typeface="Times New Roman" pitchFamily="18" charset="0"/>
                <a:cs typeface="Times New Roman" pitchFamily="18" charset="0"/>
              </a:rPr>
              <a:t> modifying enzymes, the general transcription factors and </a:t>
            </a:r>
            <a:r>
              <a:rPr lang="en-US" sz="1600" dirty="0" err="1">
                <a:latin typeface="Times New Roman" pitchFamily="18" charset="0"/>
                <a:cs typeface="Times New Roman" pitchFamily="18" charset="0"/>
              </a:rPr>
              <a:t>RNApolymerase</a:t>
            </a:r>
            <a:r>
              <a:rPr lang="en-US" sz="1600" dirty="0">
                <a:latin typeface="Times New Roman" pitchFamily="18" charset="0"/>
                <a:cs typeface="Times New Roman" pitchFamily="18" charset="0"/>
              </a:rPr>
              <a:t> to the promoter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91440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SIGNAL INTEGRATION AND COMBINATORIAL CONTROL</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1143000"/>
            <a:ext cx="85344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Activators work synergistically to integrate signals</a:t>
            </a:r>
            <a:endParaRPr lang="en-US" sz="2800" b="1" dirty="0">
              <a:solidFill>
                <a:schemeClr val="accent2"/>
              </a:solidFill>
              <a:latin typeface="Times New Roman" pitchFamily="18" charset="0"/>
              <a:cs typeface="Times New Roman" pitchFamily="18" charset="0"/>
            </a:endParaRPr>
          </a:p>
        </p:txBody>
      </p:sp>
      <p:pic>
        <p:nvPicPr>
          <p:cNvPr id="7" name="Picture 5" descr="figure 7-48"/>
          <p:cNvPicPr>
            <a:picLocks noChangeAspect="1" noChangeArrowheads="1"/>
          </p:cNvPicPr>
          <p:nvPr/>
        </p:nvPicPr>
        <p:blipFill>
          <a:blip r:embed="rId2" cstate="print"/>
          <a:srcRect/>
          <a:stretch>
            <a:fillRect/>
          </a:stretch>
        </p:blipFill>
        <p:spPr bwMode="auto">
          <a:xfrm>
            <a:off x="0" y="1676400"/>
            <a:ext cx="8534400" cy="3255963"/>
          </a:xfrm>
          <a:prstGeom prst="rect">
            <a:avLst/>
          </a:prstGeom>
          <a:noFill/>
        </p:spPr>
      </p:pic>
      <p:sp>
        <p:nvSpPr>
          <p:cNvPr id="8" name="Text Box 4"/>
          <p:cNvSpPr txBox="1">
            <a:spLocks noChangeArrowheads="1"/>
          </p:cNvSpPr>
          <p:nvPr/>
        </p:nvSpPr>
        <p:spPr bwMode="auto">
          <a:xfrm>
            <a:off x="0" y="5042118"/>
            <a:ext cx="9144000" cy="1815882"/>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Transcriptional synergy.</a:t>
            </a:r>
            <a:r>
              <a:rPr lang="en-US" sz="1600" dirty="0">
                <a:latin typeface="Times New Roman" pitchFamily="18" charset="0"/>
                <a:cs typeface="Times New Roman" pitchFamily="18" charset="0"/>
              </a:rPr>
              <a:t> In this experiment, the rate of transcription produced by three experimentally constructed regulatory regions is compared in a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cell. Transcriptional synergy, the greater than additive effect of the activators, is observed when several molecules of gene activator protein are bound upstream of the promoter. Synergy is also typically observed between different gene activator proteins from the same organism and even between activator proteins from widely different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species when they are experimentally introduced into the same cell. This last observation reflects the high degree of conservation of the transcription machinery.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17_Figure14"/>
          <p:cNvPicPr>
            <a:picLocks noChangeAspect="1" noChangeArrowheads="1"/>
          </p:cNvPicPr>
          <p:nvPr/>
        </p:nvPicPr>
        <p:blipFill>
          <a:blip r:embed="rId2" cstate="print"/>
          <a:srcRect/>
          <a:stretch>
            <a:fillRect/>
          </a:stretch>
        </p:blipFill>
        <p:spPr bwMode="auto">
          <a:xfrm>
            <a:off x="3200400" y="685800"/>
            <a:ext cx="3391869" cy="5899150"/>
          </a:xfrm>
          <a:prstGeom prst="rect">
            <a:avLst/>
          </a:prstGeom>
          <a:noFill/>
        </p:spPr>
      </p:pic>
      <p:sp>
        <p:nvSpPr>
          <p:cNvPr id="6" name="TextBox 5"/>
          <p:cNvSpPr txBox="1"/>
          <p:nvPr/>
        </p:nvSpPr>
        <p:spPr>
          <a:xfrm>
            <a:off x="0" y="0"/>
            <a:ext cx="9144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Synergy resulted from cooperative binding of activators</a:t>
            </a:r>
            <a:endParaRPr lang="en-US"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17_Figure15"/>
          <p:cNvPicPr>
            <a:picLocks noChangeAspect="1" noChangeArrowheads="1"/>
          </p:cNvPicPr>
          <p:nvPr/>
        </p:nvPicPr>
        <p:blipFill>
          <a:blip r:embed="rId2" cstate="print"/>
          <a:srcRect/>
          <a:stretch>
            <a:fillRect/>
          </a:stretch>
        </p:blipFill>
        <p:spPr bwMode="auto">
          <a:xfrm>
            <a:off x="1447800" y="1569857"/>
            <a:ext cx="6942137" cy="5288143"/>
          </a:xfrm>
          <a:prstGeom prst="rect">
            <a:avLst/>
          </a:prstGeom>
          <a:noFill/>
        </p:spPr>
      </p:pic>
      <p:sp>
        <p:nvSpPr>
          <p:cNvPr id="5" name="TextBox 4"/>
          <p:cNvSpPr txBox="1"/>
          <p:nvPr/>
        </p:nvSpPr>
        <p:spPr>
          <a:xfrm>
            <a:off x="0" y="0"/>
            <a:ext cx="9144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Signal integration: The HO gene is controlled by two regulators- one recruits </a:t>
            </a:r>
            <a:r>
              <a:rPr lang="en-US" sz="2800" b="1" dirty="0" err="1" smtClean="0">
                <a:solidFill>
                  <a:schemeClr val="accent2"/>
                </a:solidFill>
                <a:latin typeface="Times New Roman" pitchFamily="18" charset="0"/>
                <a:cs typeface="Times New Roman" pitchFamily="18" charset="0"/>
              </a:rPr>
              <a:t>nucleosome</a:t>
            </a:r>
            <a:r>
              <a:rPr lang="en-US" sz="2800" b="1" dirty="0" smtClean="0">
                <a:solidFill>
                  <a:schemeClr val="accent2"/>
                </a:solidFill>
                <a:latin typeface="Times New Roman" pitchFamily="18" charset="0"/>
                <a:cs typeface="Times New Roman" pitchFamily="18" charset="0"/>
              </a:rPr>
              <a:t> modifiers and the other recruits mediators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17_Figure16"/>
          <p:cNvPicPr>
            <a:picLocks noChangeAspect="1" noChangeArrowheads="1"/>
          </p:cNvPicPr>
          <p:nvPr/>
        </p:nvPicPr>
        <p:blipFill>
          <a:blip r:embed="rId2" cstate="print"/>
          <a:srcRect/>
          <a:stretch>
            <a:fillRect/>
          </a:stretch>
        </p:blipFill>
        <p:spPr bwMode="auto">
          <a:xfrm>
            <a:off x="4191000" y="685800"/>
            <a:ext cx="3733800" cy="6028729"/>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Signal integration: Cooperative binding of activators at the human </a:t>
            </a:r>
            <a:r>
              <a:rPr lang="en-US" sz="2800" b="1" dirty="0" smtClean="0">
                <a:solidFill>
                  <a:schemeClr val="accent2"/>
                </a:solidFill>
                <a:latin typeface="Symbol" pitchFamily="18" charset="2"/>
                <a:cs typeface="Times New Roman" pitchFamily="18" charset="0"/>
              </a:rPr>
              <a:t>b</a:t>
            </a:r>
            <a:r>
              <a:rPr lang="en-US" sz="2800" b="1" dirty="0" smtClean="0">
                <a:solidFill>
                  <a:schemeClr val="accent2"/>
                </a:solidFill>
                <a:latin typeface="Times New Roman" pitchFamily="18" charset="0"/>
                <a:cs typeface="Times New Roman" pitchFamily="18" charset="0"/>
              </a:rPr>
              <a:t>-interferon gene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17_Figure02"/>
          <p:cNvPicPr>
            <a:picLocks noChangeAspect="1" noChangeArrowheads="1"/>
          </p:cNvPicPr>
          <p:nvPr/>
        </p:nvPicPr>
        <p:blipFill>
          <a:blip r:embed="rId2" cstate="print"/>
          <a:srcRect/>
          <a:stretch>
            <a:fillRect/>
          </a:stretch>
        </p:blipFill>
        <p:spPr bwMode="auto">
          <a:xfrm>
            <a:off x="762000" y="2990139"/>
            <a:ext cx="7543800" cy="3867861"/>
          </a:xfrm>
          <a:prstGeom prst="rect">
            <a:avLst/>
          </a:prstGeom>
          <a:noFill/>
        </p:spPr>
      </p:pic>
      <p:sp>
        <p:nvSpPr>
          <p:cNvPr id="5" name="TextBox 4"/>
          <p:cNvSpPr txBox="1"/>
          <p:nvPr/>
        </p:nvSpPr>
        <p:spPr>
          <a:xfrm>
            <a:off x="0" y="0"/>
            <a:ext cx="9144000" cy="156966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CONSERVED MECHANISMS OF TRANSCRIPTIONAL REGULATION FROM YEAST TO MAMMALS</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1524000"/>
            <a:ext cx="8534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Activators have separate DNA-binding and activating functions</a:t>
            </a:r>
            <a:endParaRPr lang="en-US" sz="2800" b="1" dirty="0">
              <a:solidFill>
                <a:schemeClr val="accent2"/>
              </a:solidFill>
              <a:latin typeface="Times New Roman" pitchFamily="18" charset="0"/>
              <a:cs typeface="Times New Roman" pitchFamily="18" charset="0"/>
            </a:endParaRPr>
          </a:p>
        </p:txBody>
      </p:sp>
      <p:sp>
        <p:nvSpPr>
          <p:cNvPr id="7" name="TextBox 6"/>
          <p:cNvSpPr txBox="1"/>
          <p:nvPr/>
        </p:nvSpPr>
        <p:spPr>
          <a:xfrm>
            <a:off x="0" y="2514600"/>
            <a:ext cx="7391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Gal 4 bound to its site on DNA</a:t>
            </a:r>
            <a:endParaRPr lang="en-US"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17_Figure17"/>
          <p:cNvPicPr>
            <a:picLocks noChangeAspect="1" noChangeArrowheads="1"/>
          </p:cNvPicPr>
          <p:nvPr/>
        </p:nvPicPr>
        <p:blipFill>
          <a:blip r:embed="rId2" cstate="print"/>
          <a:srcRect/>
          <a:stretch>
            <a:fillRect/>
          </a:stretch>
        </p:blipFill>
        <p:spPr bwMode="auto">
          <a:xfrm>
            <a:off x="1600200" y="609600"/>
            <a:ext cx="5783262" cy="5937080"/>
          </a:xfrm>
          <a:prstGeom prst="rect">
            <a:avLst/>
          </a:prstGeom>
          <a:noFill/>
        </p:spPr>
      </p:pic>
      <p:sp>
        <p:nvSpPr>
          <p:cNvPr id="5" name="TextBox 4"/>
          <p:cNvSpPr txBox="1"/>
          <p:nvPr/>
        </p:nvSpPr>
        <p:spPr>
          <a:xfrm>
            <a:off x="0" y="0"/>
            <a:ext cx="89916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enhancesome</a:t>
            </a:r>
            <a:r>
              <a:rPr lang="en-US" b="1" dirty="0" smtClean="0">
                <a:latin typeface="Times New Roman" pitchFamily="18" charset="0"/>
                <a:cs typeface="Times New Roman" pitchFamily="18" charset="0"/>
              </a:rPr>
              <a:t> structure and the DNA sequences they bound</a:t>
            </a:r>
            <a:endParaRPr lang="en-US"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17_Figure18"/>
          <p:cNvPicPr>
            <a:picLocks noChangeAspect="1" noChangeArrowheads="1"/>
          </p:cNvPicPr>
          <p:nvPr/>
        </p:nvPicPr>
        <p:blipFill>
          <a:blip r:embed="rId2" cstate="print"/>
          <a:srcRect/>
          <a:stretch>
            <a:fillRect/>
          </a:stretch>
        </p:blipFill>
        <p:spPr bwMode="auto">
          <a:xfrm>
            <a:off x="304800" y="1447800"/>
            <a:ext cx="8548687" cy="4256087"/>
          </a:xfrm>
          <a:prstGeom prst="rect">
            <a:avLst/>
          </a:prstGeom>
          <a:noFill/>
        </p:spPr>
      </p:pic>
      <p:sp>
        <p:nvSpPr>
          <p:cNvPr id="5" name="TextBox 4"/>
          <p:cNvSpPr txBox="1"/>
          <p:nvPr/>
        </p:nvSpPr>
        <p:spPr>
          <a:xfrm>
            <a:off x="228600" y="0"/>
            <a:ext cx="86868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Combinatorial control lies at the heart of the complexity and diversity of eukaryotes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17_Figure19"/>
          <p:cNvPicPr>
            <a:picLocks noChangeAspect="1" noChangeArrowheads="1"/>
          </p:cNvPicPr>
          <p:nvPr/>
        </p:nvPicPr>
        <p:blipFill>
          <a:blip r:embed="rId2" cstate="print"/>
          <a:srcRect/>
          <a:stretch>
            <a:fillRect/>
          </a:stretch>
        </p:blipFill>
        <p:spPr bwMode="auto">
          <a:xfrm>
            <a:off x="304800" y="1371600"/>
            <a:ext cx="8548687" cy="4895850"/>
          </a:xfrm>
          <a:prstGeom prst="rect">
            <a:avLst/>
          </a:prstGeom>
          <a:noFill/>
        </p:spPr>
      </p:pic>
      <p:sp>
        <p:nvSpPr>
          <p:cNvPr id="5" name="TextBox 4"/>
          <p:cNvSpPr txBox="1"/>
          <p:nvPr/>
        </p:nvSpPr>
        <p:spPr>
          <a:xfrm>
            <a:off x="22860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Combinatorial control of the mating-type genes from yeast</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17_Figure20"/>
          <p:cNvPicPr>
            <a:picLocks noChangeAspect="1" noChangeArrowheads="1"/>
          </p:cNvPicPr>
          <p:nvPr/>
        </p:nvPicPr>
        <p:blipFill>
          <a:blip r:embed="rId2" cstate="print"/>
          <a:srcRect/>
          <a:stretch>
            <a:fillRect/>
          </a:stretch>
        </p:blipFill>
        <p:spPr bwMode="auto">
          <a:xfrm>
            <a:off x="2971800" y="685800"/>
            <a:ext cx="3770312" cy="5928451"/>
          </a:xfrm>
          <a:prstGeom prst="rect">
            <a:avLst/>
          </a:prstGeom>
          <a:noFill/>
        </p:spPr>
      </p:pic>
      <p:sp>
        <p:nvSpPr>
          <p:cNvPr id="5" name="TextBox 4"/>
          <p:cNvSpPr txBox="1"/>
          <p:nvPr/>
        </p:nvSpPr>
        <p:spPr>
          <a:xfrm>
            <a:off x="0" y="0"/>
            <a:ext cx="9144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TRANSCRIPTIONAL REPRESSORS</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17_Figure21"/>
          <p:cNvPicPr>
            <a:picLocks noChangeAspect="1" noChangeArrowheads="1"/>
          </p:cNvPicPr>
          <p:nvPr/>
        </p:nvPicPr>
        <p:blipFill>
          <a:blip r:embed="rId2" cstate="print"/>
          <a:srcRect/>
          <a:stretch>
            <a:fillRect/>
          </a:stretch>
        </p:blipFill>
        <p:spPr bwMode="auto">
          <a:xfrm>
            <a:off x="381000" y="762000"/>
            <a:ext cx="8548687" cy="2176463"/>
          </a:xfrm>
          <a:prstGeom prst="rect">
            <a:avLst/>
          </a:prstGeom>
          <a:noFill/>
        </p:spPr>
      </p:pic>
      <p:sp>
        <p:nvSpPr>
          <p:cNvPr id="5" name="TextBox 4"/>
          <p:cNvSpPr txBox="1"/>
          <p:nvPr/>
        </p:nvSpPr>
        <p:spPr>
          <a:xfrm>
            <a:off x="0" y="0"/>
            <a:ext cx="8839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Repression of GAL1 gene in yeast</a:t>
            </a:r>
            <a:endParaRPr lang="en-US" sz="2800" b="1" dirty="0">
              <a:latin typeface="Times New Roman" pitchFamily="18" charset="0"/>
              <a:cs typeface="Times New Roman" pitchFamily="18" charset="0"/>
            </a:endParaRPr>
          </a:p>
        </p:txBody>
      </p:sp>
      <p:pic>
        <p:nvPicPr>
          <p:cNvPr id="4" name="Picture 3" descr="17_Figure02"/>
          <p:cNvPicPr>
            <a:picLocks noChangeAspect="1" noChangeArrowheads="1"/>
          </p:cNvPicPr>
          <p:nvPr/>
        </p:nvPicPr>
        <p:blipFill>
          <a:blip r:embed="rId3" cstate="print"/>
          <a:srcRect/>
          <a:stretch>
            <a:fillRect/>
          </a:stretch>
        </p:blipFill>
        <p:spPr bwMode="auto">
          <a:xfrm>
            <a:off x="1447800" y="3581400"/>
            <a:ext cx="5867400" cy="30083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915400" cy="156966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SIGNAL TRANSDUCTION AND THE CONTROL OF TRANSCRIPTIONAL REGULATORS</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0" y="152400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Signals are often communicated to transcriptional regulators through signal transduction pathways</a:t>
            </a:r>
            <a:endParaRPr lang="en-US" sz="2800" b="1" dirty="0">
              <a:solidFill>
                <a:schemeClr val="accent2"/>
              </a:solidFill>
              <a:latin typeface="Times New Roman" pitchFamily="18" charset="0"/>
              <a:cs typeface="Times New Roman" pitchFamily="18" charset="0"/>
            </a:endParaRPr>
          </a:p>
        </p:txBody>
      </p:sp>
      <p:pic>
        <p:nvPicPr>
          <p:cNvPr id="8" name="Picture 3" descr="17_Figure22a"/>
          <p:cNvPicPr>
            <a:picLocks noChangeAspect="1" noChangeArrowheads="1"/>
          </p:cNvPicPr>
          <p:nvPr/>
        </p:nvPicPr>
        <p:blipFill>
          <a:blip r:embed="rId2" cstate="print"/>
          <a:srcRect/>
          <a:stretch>
            <a:fillRect/>
          </a:stretch>
        </p:blipFill>
        <p:spPr bwMode="auto">
          <a:xfrm>
            <a:off x="304800" y="3581400"/>
            <a:ext cx="8548687" cy="2951163"/>
          </a:xfrm>
          <a:prstGeom prst="rect">
            <a:avLst/>
          </a:prstGeom>
          <a:noFill/>
        </p:spPr>
      </p:pic>
      <p:sp>
        <p:nvSpPr>
          <p:cNvPr id="9" name="TextBox 8"/>
          <p:cNvSpPr txBox="1"/>
          <p:nvPr/>
        </p:nvSpPr>
        <p:spPr>
          <a:xfrm>
            <a:off x="304800" y="2590800"/>
            <a:ext cx="8001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STAT (signal transducer and activator of transcription) pathway</a:t>
            </a:r>
            <a:endParaRPr lang="en-US" b="1"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17_Figure22b"/>
          <p:cNvPicPr>
            <a:picLocks noChangeAspect="1" noChangeArrowheads="1"/>
          </p:cNvPicPr>
          <p:nvPr/>
        </p:nvPicPr>
        <p:blipFill>
          <a:blip r:embed="rId2" cstate="print"/>
          <a:srcRect/>
          <a:stretch>
            <a:fillRect/>
          </a:stretch>
        </p:blipFill>
        <p:spPr bwMode="auto">
          <a:xfrm>
            <a:off x="296863" y="1335088"/>
            <a:ext cx="8548687" cy="4187825"/>
          </a:xfrm>
          <a:prstGeom prst="rect">
            <a:avLst/>
          </a:prstGeom>
          <a:noFill/>
        </p:spPr>
      </p:pic>
      <p:sp>
        <p:nvSpPr>
          <p:cNvPr id="5" name="TextBox 4"/>
          <p:cNvSpPr txBox="1"/>
          <p:nvPr/>
        </p:nvSpPr>
        <p:spPr>
          <a:xfrm>
            <a:off x="228600" y="762000"/>
            <a:ext cx="8534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   The MAPK (</a:t>
            </a:r>
            <a:r>
              <a:rPr lang="en-US" b="1" dirty="0" err="1" smtClean="0">
                <a:latin typeface="Times New Roman" pitchFamily="18" charset="0"/>
                <a:cs typeface="Times New Roman" pitchFamily="18" charset="0"/>
              </a:rPr>
              <a:t>mitogen</a:t>
            </a:r>
            <a:r>
              <a:rPr lang="en-US" b="1" dirty="0" smtClean="0">
                <a:latin typeface="Times New Roman" pitchFamily="18" charset="0"/>
                <a:cs typeface="Times New Roman" pitchFamily="18" charset="0"/>
              </a:rPr>
              <a:t>-activated protein </a:t>
            </a:r>
            <a:r>
              <a:rPr lang="en-US" b="1" dirty="0" err="1" smtClean="0">
                <a:latin typeface="Times New Roman" pitchFamily="18" charset="0"/>
                <a:cs typeface="Times New Roman" pitchFamily="18" charset="0"/>
              </a:rPr>
              <a:t>kinase</a:t>
            </a:r>
            <a:r>
              <a:rPr lang="en-US" b="1" dirty="0" smtClean="0">
                <a:latin typeface="Times New Roman" pitchFamily="18" charset="0"/>
                <a:cs typeface="Times New Roman" pitchFamily="18" charset="0"/>
              </a:rPr>
              <a:t>) pathway</a:t>
            </a:r>
            <a:endParaRPr lang="en-US"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17_Figure23"/>
          <p:cNvPicPr>
            <a:picLocks noChangeAspect="1" noChangeArrowheads="1"/>
          </p:cNvPicPr>
          <p:nvPr/>
        </p:nvPicPr>
        <p:blipFill>
          <a:blip r:embed="rId2" cstate="print"/>
          <a:srcRect/>
          <a:stretch>
            <a:fillRect/>
          </a:stretch>
        </p:blipFill>
        <p:spPr bwMode="auto">
          <a:xfrm>
            <a:off x="1143000" y="1828800"/>
            <a:ext cx="5791200" cy="4745700"/>
          </a:xfrm>
          <a:prstGeom prst="rect">
            <a:avLst/>
          </a:prstGeom>
          <a:noFill/>
        </p:spPr>
      </p:pic>
      <p:sp>
        <p:nvSpPr>
          <p:cNvPr id="5" name="TextBox 4"/>
          <p:cNvSpPr txBox="1"/>
          <p:nvPr/>
        </p:nvSpPr>
        <p:spPr>
          <a:xfrm>
            <a:off x="0" y="0"/>
            <a:ext cx="9144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Signals control the activities of eukaryotic transcriptional regulators in a variety of ways (Unmasking an activating region; transport into and out of the nucleus)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9154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Activators and repressors sometimes come in pieces</a:t>
            </a:r>
            <a:endParaRPr lang="en-US" sz="2800" b="1" dirty="0">
              <a:solidFill>
                <a:schemeClr val="accent2"/>
              </a:solidFill>
              <a:latin typeface="Times New Roman" pitchFamily="18" charset="0"/>
              <a:cs typeface="Times New Roman" pitchFamily="18" charset="0"/>
            </a:endParaRPr>
          </a:p>
        </p:txBody>
      </p:sp>
      <p:pic>
        <p:nvPicPr>
          <p:cNvPr id="4" name="Picture 3" descr="07050"/>
          <p:cNvPicPr>
            <a:picLocks noChangeAspect="1" noChangeArrowheads="1"/>
          </p:cNvPicPr>
          <p:nvPr/>
        </p:nvPicPr>
        <p:blipFill>
          <a:blip r:embed="rId2" cstate="print"/>
          <a:srcRect/>
          <a:stretch>
            <a:fillRect/>
          </a:stretch>
        </p:blipFill>
        <p:spPr bwMode="auto">
          <a:xfrm>
            <a:off x="304800" y="1676400"/>
            <a:ext cx="8610600" cy="39973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17_Figure24"/>
          <p:cNvPicPr>
            <a:picLocks noChangeAspect="1" noChangeArrowheads="1"/>
          </p:cNvPicPr>
          <p:nvPr/>
        </p:nvPicPr>
        <p:blipFill>
          <a:blip r:embed="rId2" cstate="print"/>
          <a:srcRect/>
          <a:stretch>
            <a:fillRect/>
          </a:stretch>
        </p:blipFill>
        <p:spPr bwMode="auto">
          <a:xfrm>
            <a:off x="304800" y="3200400"/>
            <a:ext cx="8548687" cy="2725737"/>
          </a:xfrm>
          <a:prstGeom prst="rect">
            <a:avLst/>
          </a:prstGeom>
          <a:noFill/>
        </p:spPr>
      </p:pic>
      <p:sp>
        <p:nvSpPr>
          <p:cNvPr id="5" name="TextBox 4"/>
          <p:cNvSpPr txBox="1"/>
          <p:nvPr/>
        </p:nvSpPr>
        <p:spPr>
          <a:xfrm>
            <a:off x="228600" y="228600"/>
            <a:ext cx="86868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GENE “SILENCING” BY MODIFICATION OF HISTONES AND DNA</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304800" y="1371600"/>
            <a:ext cx="8610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Silencing in yeast in mediated by </a:t>
            </a:r>
            <a:r>
              <a:rPr lang="en-US" sz="2800" b="1" dirty="0" err="1" smtClean="0">
                <a:solidFill>
                  <a:schemeClr val="accent2"/>
                </a:solidFill>
                <a:latin typeface="Times New Roman" pitchFamily="18" charset="0"/>
                <a:cs typeface="Times New Roman" pitchFamily="18" charset="0"/>
              </a:rPr>
              <a:t>deacetylation</a:t>
            </a:r>
            <a:r>
              <a:rPr lang="en-US" sz="2800" b="1" dirty="0" smtClean="0">
                <a:solidFill>
                  <a:schemeClr val="accent2"/>
                </a:solidFill>
                <a:latin typeface="Times New Roman" pitchFamily="18" charset="0"/>
                <a:cs typeface="Times New Roman" pitchFamily="18" charset="0"/>
              </a:rPr>
              <a:t> and </a:t>
            </a:r>
            <a:r>
              <a:rPr lang="en-US" sz="2800" b="1" dirty="0" err="1" smtClean="0">
                <a:solidFill>
                  <a:schemeClr val="accent2"/>
                </a:solidFill>
                <a:latin typeface="Times New Roman" pitchFamily="18" charset="0"/>
                <a:cs typeface="Times New Roman" pitchFamily="18" charset="0"/>
              </a:rPr>
              <a:t>methylation</a:t>
            </a:r>
            <a:r>
              <a:rPr lang="en-US" sz="2800" b="1" dirty="0" smtClean="0">
                <a:solidFill>
                  <a:schemeClr val="accent2"/>
                </a:solidFill>
                <a:latin typeface="Times New Roman" pitchFamily="18" charset="0"/>
                <a:cs typeface="Times New Roman" pitchFamily="18" charset="0"/>
              </a:rPr>
              <a:t> of </a:t>
            </a:r>
            <a:r>
              <a:rPr lang="en-US" sz="2800" b="1" dirty="0" err="1" smtClean="0">
                <a:solidFill>
                  <a:schemeClr val="accent2"/>
                </a:solidFill>
                <a:latin typeface="Times New Roman" pitchFamily="18" charset="0"/>
                <a:cs typeface="Times New Roman" pitchFamily="18" charset="0"/>
              </a:rPr>
              <a:t>histones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17_Figure03"/>
          <p:cNvPicPr>
            <a:picLocks noChangeAspect="1" noChangeArrowheads="1"/>
          </p:cNvPicPr>
          <p:nvPr/>
        </p:nvPicPr>
        <p:blipFill>
          <a:blip r:embed="rId2" cstate="print"/>
          <a:srcRect/>
          <a:stretch>
            <a:fillRect/>
          </a:stretch>
        </p:blipFill>
        <p:spPr bwMode="auto">
          <a:xfrm>
            <a:off x="381000" y="2438400"/>
            <a:ext cx="8548687" cy="3182937"/>
          </a:xfrm>
          <a:prstGeom prst="rect">
            <a:avLst/>
          </a:prstGeom>
          <a:noFill/>
        </p:spPr>
      </p:pic>
      <p:sp>
        <p:nvSpPr>
          <p:cNvPr id="5" name="TextBox 4"/>
          <p:cNvSpPr txBox="1"/>
          <p:nvPr/>
        </p:nvSpPr>
        <p:spPr>
          <a:xfrm>
            <a:off x="0" y="1143000"/>
            <a:ext cx="8915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The regulatory sequences of the yeast GAL 1 gene</a:t>
            </a:r>
            <a:endParaRPr lang="en-US"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17_Figure25"/>
          <p:cNvPicPr>
            <a:picLocks noChangeAspect="1" noChangeArrowheads="1"/>
          </p:cNvPicPr>
          <p:nvPr/>
        </p:nvPicPr>
        <p:blipFill>
          <a:blip r:embed="rId2" cstate="print"/>
          <a:srcRect/>
          <a:stretch>
            <a:fillRect/>
          </a:stretch>
        </p:blipFill>
        <p:spPr bwMode="auto">
          <a:xfrm>
            <a:off x="304800" y="1600200"/>
            <a:ext cx="8548687" cy="5067300"/>
          </a:xfrm>
          <a:prstGeom prst="rect">
            <a:avLst/>
          </a:prstGeom>
          <a:noFill/>
        </p:spPr>
      </p:pic>
      <p:sp>
        <p:nvSpPr>
          <p:cNvPr id="5" name="TextBox 4"/>
          <p:cNvSpPr txBox="1"/>
          <p:nvPr/>
        </p:nvSpPr>
        <p:spPr>
          <a:xfrm>
            <a:off x="152400" y="228600"/>
            <a:ext cx="8534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In Drosophila, HP1 recognizes </a:t>
            </a:r>
            <a:r>
              <a:rPr lang="en-US" sz="2800" b="1" dirty="0" err="1" smtClean="0">
                <a:solidFill>
                  <a:schemeClr val="accent2"/>
                </a:solidFill>
                <a:latin typeface="Times New Roman" pitchFamily="18" charset="0"/>
                <a:cs typeface="Times New Roman" pitchFamily="18" charset="0"/>
              </a:rPr>
              <a:t>methylated</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Histones</a:t>
            </a:r>
            <a:r>
              <a:rPr lang="en-US" sz="2800" b="1" dirty="0" smtClean="0">
                <a:solidFill>
                  <a:schemeClr val="accent2"/>
                </a:solidFill>
                <a:latin typeface="Times New Roman" pitchFamily="18" charset="0"/>
                <a:cs typeface="Times New Roman" pitchFamily="18" charset="0"/>
              </a:rPr>
              <a:t> and condenses chromatin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17_Figure26"/>
          <p:cNvPicPr>
            <a:picLocks noChangeAspect="1" noChangeArrowheads="1"/>
          </p:cNvPicPr>
          <p:nvPr/>
        </p:nvPicPr>
        <p:blipFill>
          <a:blip r:embed="rId2" cstate="print"/>
          <a:srcRect/>
          <a:stretch>
            <a:fillRect/>
          </a:stretch>
        </p:blipFill>
        <p:spPr bwMode="auto">
          <a:xfrm>
            <a:off x="296863" y="1282700"/>
            <a:ext cx="8548687" cy="4292600"/>
          </a:xfrm>
          <a:prstGeom prst="rect">
            <a:avLst/>
          </a:prstGeom>
          <a:noFill/>
        </p:spPr>
      </p:pic>
      <p:sp>
        <p:nvSpPr>
          <p:cNvPr id="5" name="TextBox 4"/>
          <p:cNvSpPr txBox="1"/>
          <p:nvPr/>
        </p:nvSpPr>
        <p:spPr>
          <a:xfrm>
            <a:off x="152400" y="0"/>
            <a:ext cx="8991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DNA </a:t>
            </a:r>
            <a:r>
              <a:rPr lang="en-US" sz="2800" b="1" dirty="0" err="1" smtClean="0">
                <a:solidFill>
                  <a:schemeClr val="accent2"/>
                </a:solidFill>
                <a:latin typeface="Times New Roman" pitchFamily="18" charset="0"/>
                <a:cs typeface="Times New Roman" pitchFamily="18" charset="0"/>
              </a:rPr>
              <a:t>methylation</a:t>
            </a:r>
            <a:r>
              <a:rPr lang="en-US" sz="2800" b="1" dirty="0" smtClean="0">
                <a:solidFill>
                  <a:schemeClr val="accent2"/>
                </a:solidFill>
                <a:latin typeface="Times New Roman" pitchFamily="18" charset="0"/>
                <a:cs typeface="Times New Roman" pitchFamily="18" charset="0"/>
              </a:rPr>
              <a:t> is associated with silenced genes in mammalian cells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17_Figure27"/>
          <p:cNvPicPr>
            <a:picLocks noChangeAspect="1" noChangeArrowheads="1"/>
          </p:cNvPicPr>
          <p:nvPr/>
        </p:nvPicPr>
        <p:blipFill>
          <a:blip r:embed="rId2" cstate="print"/>
          <a:srcRect/>
          <a:stretch>
            <a:fillRect/>
          </a:stretch>
        </p:blipFill>
        <p:spPr bwMode="auto">
          <a:xfrm>
            <a:off x="2057400" y="2590800"/>
            <a:ext cx="5029200" cy="4121266"/>
          </a:xfrm>
          <a:prstGeom prst="rect">
            <a:avLst/>
          </a:prstGeom>
          <a:noFill/>
        </p:spPr>
      </p:pic>
      <p:sp>
        <p:nvSpPr>
          <p:cNvPr id="5" name="TextBox 4"/>
          <p:cNvSpPr txBox="1"/>
          <p:nvPr/>
        </p:nvSpPr>
        <p:spPr>
          <a:xfrm>
            <a:off x="0" y="0"/>
            <a:ext cx="8839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EPIGENETIC GENE REGULATION</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609600"/>
            <a:ext cx="87630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The inheritance of gene expression patterns, in the absence of both mutation and the initiating signal, is called </a:t>
            </a:r>
            <a:r>
              <a:rPr lang="en-US" dirty="0" smtClean="0">
                <a:solidFill>
                  <a:srgbClr val="FF0000"/>
                </a:solidFill>
                <a:latin typeface="Times New Roman" pitchFamily="18" charset="0"/>
                <a:cs typeface="Times New Roman" pitchFamily="18" charset="0"/>
              </a:rPr>
              <a:t>epigenetic regulation</a:t>
            </a:r>
            <a:endParaRPr lang="en-US" dirty="0">
              <a:solidFill>
                <a:srgbClr val="FF0000"/>
              </a:solidFill>
              <a:latin typeface="Times New Roman" pitchFamily="18" charset="0"/>
              <a:cs typeface="Times New Roman" pitchFamily="18" charset="0"/>
            </a:endParaRPr>
          </a:p>
        </p:txBody>
      </p:sp>
      <p:sp>
        <p:nvSpPr>
          <p:cNvPr id="7" name="TextBox 6"/>
          <p:cNvSpPr txBox="1"/>
          <p:nvPr/>
        </p:nvSpPr>
        <p:spPr>
          <a:xfrm>
            <a:off x="0" y="1524000"/>
            <a:ext cx="86868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Some states of gene expression are inherited through cell division even when the initiating signal is no longer present</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17_Figure28"/>
          <p:cNvPicPr>
            <a:picLocks noChangeAspect="1" noChangeArrowheads="1"/>
          </p:cNvPicPr>
          <p:nvPr/>
        </p:nvPicPr>
        <p:blipFill>
          <a:blip r:embed="rId2" cstate="print"/>
          <a:srcRect/>
          <a:stretch>
            <a:fillRect/>
          </a:stretch>
        </p:blipFill>
        <p:spPr bwMode="auto">
          <a:xfrm>
            <a:off x="609600" y="1752599"/>
            <a:ext cx="7924800" cy="3888083"/>
          </a:xfrm>
          <a:prstGeom prst="rect">
            <a:avLst/>
          </a:prstGeom>
          <a:noFill/>
        </p:spPr>
      </p:pic>
      <p:sp>
        <p:nvSpPr>
          <p:cNvPr id="5" name="TextBox 4"/>
          <p:cNvSpPr txBox="1"/>
          <p:nvPr/>
        </p:nvSpPr>
        <p:spPr>
          <a:xfrm>
            <a:off x="0" y="533400"/>
            <a:ext cx="8686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Patterns of DNA </a:t>
            </a:r>
            <a:r>
              <a:rPr lang="en-US" b="1" dirty="0" err="1" smtClean="0">
                <a:latin typeface="Times New Roman" pitchFamily="18" charset="0"/>
                <a:cs typeface="Times New Roman" pitchFamily="18" charset="0"/>
              </a:rPr>
              <a:t>methylation</a:t>
            </a:r>
            <a:r>
              <a:rPr lang="en-US" b="1" dirty="0" smtClean="0">
                <a:latin typeface="Times New Roman" pitchFamily="18" charset="0"/>
                <a:cs typeface="Times New Roman" pitchFamily="18" charset="0"/>
              </a:rPr>
              <a:t> can be maintained through cell division</a:t>
            </a:r>
            <a:endParaRPr lang="en-US"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04800" y="0"/>
            <a:ext cx="8458200" cy="954107"/>
          </a:xfrm>
          <a:prstGeom prst="rect">
            <a:avLst/>
          </a:prstGeom>
          <a:noFill/>
          <a:ln w="9525">
            <a:noFill/>
            <a:miter lim="800000"/>
            <a:headEnd/>
            <a:tailEnd/>
          </a:ln>
          <a:effectLst/>
        </p:spPr>
        <p:txBody>
          <a:bodyPr>
            <a:spAutoFit/>
          </a:bodyPr>
          <a:lstStyle/>
          <a:p>
            <a:pPr>
              <a:spcBef>
                <a:spcPct val="50000"/>
              </a:spcBef>
            </a:pPr>
            <a:r>
              <a:rPr lang="en-US" sz="2800" b="1" dirty="0">
                <a:solidFill>
                  <a:schemeClr val="accent2"/>
                </a:solidFill>
                <a:latin typeface="Times New Roman" pitchFamily="18" charset="0"/>
                <a:cs typeface="Times New Roman" pitchFamily="18" charset="0"/>
              </a:rPr>
              <a:t>Stable patterns of gene expression can be transmitted to daughter cells</a:t>
            </a:r>
          </a:p>
        </p:txBody>
      </p:sp>
      <p:pic>
        <p:nvPicPr>
          <p:cNvPr id="30725" name="Picture 5" descr="figure 7-86a"/>
          <p:cNvPicPr>
            <a:picLocks noChangeAspect="1" noChangeArrowheads="1"/>
          </p:cNvPicPr>
          <p:nvPr/>
        </p:nvPicPr>
        <p:blipFill>
          <a:blip r:embed="rId3" cstate="print"/>
          <a:srcRect/>
          <a:stretch>
            <a:fillRect/>
          </a:stretch>
        </p:blipFill>
        <p:spPr bwMode="auto">
          <a:xfrm>
            <a:off x="304800" y="1524000"/>
            <a:ext cx="3938588" cy="4416425"/>
          </a:xfrm>
          <a:prstGeom prst="rect">
            <a:avLst/>
          </a:prstGeom>
          <a:noFill/>
        </p:spPr>
      </p:pic>
      <p:pic>
        <p:nvPicPr>
          <p:cNvPr id="30726" name="Picture 6" descr="figure 7-86b"/>
          <p:cNvPicPr>
            <a:picLocks noChangeAspect="1" noChangeArrowheads="1"/>
          </p:cNvPicPr>
          <p:nvPr/>
        </p:nvPicPr>
        <p:blipFill>
          <a:blip r:embed="rId4" cstate="print"/>
          <a:srcRect/>
          <a:stretch>
            <a:fillRect/>
          </a:stretch>
        </p:blipFill>
        <p:spPr bwMode="auto">
          <a:xfrm>
            <a:off x="4432300" y="914400"/>
            <a:ext cx="4429125" cy="4724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descr="figure 7-86c"/>
          <p:cNvPicPr>
            <a:picLocks noChangeAspect="1" noChangeArrowheads="1"/>
          </p:cNvPicPr>
          <p:nvPr/>
        </p:nvPicPr>
        <p:blipFill>
          <a:blip r:embed="rId3" cstate="print"/>
          <a:srcRect/>
          <a:stretch>
            <a:fillRect/>
          </a:stretch>
        </p:blipFill>
        <p:spPr bwMode="auto">
          <a:xfrm>
            <a:off x="0" y="838201"/>
            <a:ext cx="4038600" cy="4184896"/>
          </a:xfrm>
          <a:prstGeom prst="rect">
            <a:avLst/>
          </a:prstGeom>
          <a:noFill/>
        </p:spPr>
      </p:pic>
      <p:pic>
        <p:nvPicPr>
          <p:cNvPr id="211973" name="Picture 5" descr="figure 7-86d"/>
          <p:cNvPicPr>
            <a:picLocks noChangeAspect="1" noChangeArrowheads="1"/>
          </p:cNvPicPr>
          <p:nvPr/>
        </p:nvPicPr>
        <p:blipFill>
          <a:blip r:embed="rId4" cstate="print"/>
          <a:srcRect/>
          <a:stretch>
            <a:fillRect/>
          </a:stretch>
        </p:blipFill>
        <p:spPr bwMode="auto">
          <a:xfrm>
            <a:off x="4267200" y="914400"/>
            <a:ext cx="4531480" cy="4191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descr="figure 7-87"/>
          <p:cNvPicPr>
            <a:picLocks noChangeAspect="1" noChangeArrowheads="1"/>
          </p:cNvPicPr>
          <p:nvPr/>
        </p:nvPicPr>
        <p:blipFill>
          <a:blip r:embed="rId3" cstate="print"/>
          <a:srcRect/>
          <a:stretch>
            <a:fillRect/>
          </a:stretch>
        </p:blipFill>
        <p:spPr bwMode="auto">
          <a:xfrm>
            <a:off x="762000" y="685800"/>
            <a:ext cx="7239000" cy="4932363"/>
          </a:xfrm>
          <a:prstGeom prst="rect">
            <a:avLst/>
          </a:prstGeom>
          <a:noFill/>
        </p:spPr>
      </p:pic>
      <p:sp>
        <p:nvSpPr>
          <p:cNvPr id="212997" name="Text Box 5"/>
          <p:cNvSpPr txBox="1">
            <a:spLocks noChangeArrowheads="1"/>
          </p:cNvSpPr>
          <p:nvPr/>
        </p:nvSpPr>
        <p:spPr bwMode="auto">
          <a:xfrm>
            <a:off x="381000" y="6096000"/>
            <a:ext cx="7924800" cy="457200"/>
          </a:xfrm>
          <a:prstGeom prst="rect">
            <a:avLst/>
          </a:prstGeom>
          <a:noFill/>
          <a:ln w="9525">
            <a:noFill/>
            <a:miter lim="800000"/>
            <a:headEnd/>
            <a:tailEnd/>
          </a:ln>
          <a:effectLst/>
        </p:spPr>
        <p:txBody>
          <a:bodyPr>
            <a:spAutoFit/>
          </a:bodyPr>
          <a:lstStyle/>
          <a:p>
            <a:pPr>
              <a:spcBef>
                <a:spcPct val="50000"/>
              </a:spcBef>
            </a:pPr>
            <a:r>
              <a:rPr lang="en-US"/>
              <a:t>Evidence of Epigenetic Inheritance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7_UnFigure05"/>
          <p:cNvPicPr>
            <a:picLocks noChangeAspect="1" noChangeArrowheads="1"/>
          </p:cNvPicPr>
          <p:nvPr/>
        </p:nvPicPr>
        <p:blipFill>
          <a:blip r:embed="rId2" cstate="print"/>
          <a:srcRect/>
          <a:stretch>
            <a:fillRect/>
          </a:stretch>
        </p:blipFill>
        <p:spPr bwMode="auto">
          <a:xfrm>
            <a:off x="2057400" y="2667000"/>
            <a:ext cx="5018087" cy="3694113"/>
          </a:xfrm>
          <a:prstGeom prst="rect">
            <a:avLst/>
          </a:prstGeom>
          <a:noFill/>
        </p:spPr>
      </p:pic>
      <p:sp>
        <p:nvSpPr>
          <p:cNvPr id="4" name="TextBox 3"/>
          <p:cNvSpPr txBox="1"/>
          <p:nvPr/>
        </p:nvSpPr>
        <p:spPr>
          <a:xfrm>
            <a:off x="228600" y="228600"/>
            <a:ext cx="8763000" cy="954107"/>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Using transcription factors to reprogram somatic cells into embryonic stem cells</a:t>
            </a:r>
            <a:endParaRPr lang="en-US" sz="2800" b="1" dirty="0">
              <a:solidFill>
                <a:srgbClr val="00B050"/>
              </a:solidFill>
              <a:latin typeface="Times New Roman" pitchFamily="18" charset="0"/>
              <a:cs typeface="Times New Roman" pitchFamily="18" charset="0"/>
            </a:endParaRPr>
          </a:p>
        </p:txBody>
      </p:sp>
      <p:sp>
        <p:nvSpPr>
          <p:cNvPr id="5" name="TextBox 4"/>
          <p:cNvSpPr txBox="1"/>
          <p:nvPr/>
        </p:nvSpPr>
        <p:spPr>
          <a:xfrm>
            <a:off x="228600" y="1447800"/>
            <a:ext cx="91440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Late-stage mouse embryo entirely derived from a fibroblast cells expressing the embryonic stem cell transcription factors Oct4, Sox2, </a:t>
            </a:r>
          </a:p>
          <a:p>
            <a:r>
              <a:rPr lang="en-US" dirty="0"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Myc</a:t>
            </a:r>
            <a:r>
              <a:rPr lang="en-US" dirty="0" smtClean="0">
                <a:latin typeface="Times New Roman" pitchFamily="18" charset="0"/>
                <a:cs typeface="Times New Roman" pitchFamily="18" charset="0"/>
              </a:rPr>
              <a:t>, and Klf4.</a:t>
            </a: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mescience.com/wp-content/uploads/2010/10/stemcells2-GIF.gif"/>
          <p:cNvPicPr>
            <a:picLocks noChangeAspect="1" noChangeArrowheads="1"/>
          </p:cNvPicPr>
          <p:nvPr/>
        </p:nvPicPr>
        <p:blipFill>
          <a:blip r:embed="rId2" cstate="print"/>
          <a:srcRect/>
          <a:stretch>
            <a:fillRect/>
          </a:stretch>
        </p:blipFill>
        <p:spPr bwMode="auto">
          <a:xfrm>
            <a:off x="2133600" y="228599"/>
            <a:ext cx="5181600" cy="62102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17_Figure04"/>
          <p:cNvPicPr>
            <a:picLocks noChangeAspect="1" noChangeArrowheads="1"/>
          </p:cNvPicPr>
          <p:nvPr/>
        </p:nvPicPr>
        <p:blipFill>
          <a:blip r:embed="rId2" cstate="print"/>
          <a:srcRect/>
          <a:stretch>
            <a:fillRect/>
          </a:stretch>
        </p:blipFill>
        <p:spPr bwMode="auto">
          <a:xfrm>
            <a:off x="4038600" y="-1"/>
            <a:ext cx="4343400" cy="6770547"/>
          </a:xfrm>
          <a:prstGeom prst="rect">
            <a:avLst/>
          </a:prstGeom>
          <a:noFill/>
        </p:spPr>
      </p:pic>
      <p:sp>
        <p:nvSpPr>
          <p:cNvPr id="5" name="TextBox 4"/>
          <p:cNvSpPr txBox="1"/>
          <p:nvPr/>
        </p:nvSpPr>
        <p:spPr>
          <a:xfrm>
            <a:off x="0" y="228600"/>
            <a:ext cx="4191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Domain swap experiment</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7_UnFigure01"/>
          <p:cNvPicPr>
            <a:picLocks noChangeAspect="1" noChangeArrowheads="1"/>
          </p:cNvPicPr>
          <p:nvPr/>
        </p:nvPicPr>
        <p:blipFill>
          <a:blip r:embed="rId2" cstate="print"/>
          <a:srcRect/>
          <a:stretch>
            <a:fillRect/>
          </a:stretch>
        </p:blipFill>
        <p:spPr bwMode="auto">
          <a:xfrm>
            <a:off x="1371600" y="914400"/>
            <a:ext cx="5969000" cy="5610177"/>
          </a:xfrm>
          <a:prstGeom prst="rect">
            <a:avLst/>
          </a:prstGeom>
          <a:noFill/>
        </p:spPr>
      </p:pic>
      <p:sp>
        <p:nvSpPr>
          <p:cNvPr id="4" name="TextBox 3"/>
          <p:cNvSpPr txBox="1"/>
          <p:nvPr/>
        </p:nvSpPr>
        <p:spPr>
          <a:xfrm>
            <a:off x="152400" y="152400"/>
            <a:ext cx="8534400" cy="457200"/>
          </a:xfrm>
          <a:prstGeom prst="rect">
            <a:avLst/>
          </a:prstGeom>
          <a:noFill/>
        </p:spPr>
        <p:txBody>
          <a:bodyPr wrap="square" rtlCol="0">
            <a:spAutoFit/>
          </a:bodyPr>
          <a:lstStyle/>
          <a:p>
            <a:r>
              <a:rPr lang="en-US" b="1" dirty="0" smtClean="0">
                <a:solidFill>
                  <a:srgbClr val="00B050"/>
                </a:solidFill>
                <a:latin typeface="Times New Roman" pitchFamily="18" charset="0"/>
                <a:cs typeface="Times New Roman" pitchFamily="18" charset="0"/>
              </a:rPr>
              <a:t>The yeast two-hybrid assay</a:t>
            </a:r>
            <a:endParaRPr lang="en-US" b="1" dirty="0">
              <a:solidFill>
                <a:srgbClr val="00B05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07006"/>
          <p:cNvPicPr>
            <a:picLocks noChangeAspect="1" noChangeArrowheads="1"/>
          </p:cNvPicPr>
          <p:nvPr/>
        </p:nvPicPr>
        <p:blipFill>
          <a:blip r:embed="rId3" cstate="print"/>
          <a:srcRect/>
          <a:stretch>
            <a:fillRect/>
          </a:stretch>
        </p:blipFill>
        <p:spPr bwMode="auto">
          <a:xfrm>
            <a:off x="228600" y="457200"/>
            <a:ext cx="5076825" cy="6400800"/>
          </a:xfrm>
          <a:prstGeom prst="rect">
            <a:avLst/>
          </a:prstGeom>
          <a:noFill/>
          <a:ln w="9525">
            <a:noFill/>
            <a:miter lim="800000"/>
            <a:headEnd/>
            <a:tailEnd/>
          </a:ln>
          <a:effectLst/>
        </p:spPr>
      </p:pic>
      <p:sp>
        <p:nvSpPr>
          <p:cNvPr id="133124" name="Text Box 4"/>
          <p:cNvSpPr txBox="1">
            <a:spLocks noChangeArrowheads="1"/>
          </p:cNvSpPr>
          <p:nvPr/>
        </p:nvSpPr>
        <p:spPr bwMode="auto">
          <a:xfrm>
            <a:off x="3429000" y="1143000"/>
            <a:ext cx="4953000" cy="3046988"/>
          </a:xfrm>
          <a:prstGeom prst="rect">
            <a:avLst/>
          </a:prstGeom>
          <a:noFill/>
          <a:ln w="9525">
            <a:noFill/>
            <a:miter lim="800000"/>
            <a:headEnd/>
            <a:tailEnd/>
          </a:ln>
          <a:effectLst/>
        </p:spPr>
        <p:txBody>
          <a:bodyPr>
            <a:spAutoFit/>
          </a:bodyPr>
          <a:lstStyle/>
          <a:p>
            <a:r>
              <a:rPr lang="en-US" b="1" dirty="0">
                <a:latin typeface="Times New Roman" pitchFamily="18" charset="0"/>
                <a:cs typeface="Times New Roman" pitchFamily="18" charset="0"/>
              </a:rPr>
              <a:t>Double-helical structure of DNA.</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major and minor grooves on the outside of the double helix are indicated. The atoms are colored as follows: carbon, </a:t>
            </a:r>
            <a:r>
              <a:rPr lang="en-US" i="1" dirty="0">
                <a:latin typeface="Times New Roman" pitchFamily="18" charset="0"/>
                <a:cs typeface="Times New Roman" pitchFamily="18" charset="0"/>
              </a:rPr>
              <a:t>dark blue;</a:t>
            </a:r>
            <a:r>
              <a:rPr lang="en-US" dirty="0">
                <a:latin typeface="Times New Roman" pitchFamily="18" charset="0"/>
                <a:cs typeface="Times New Roman" pitchFamily="18" charset="0"/>
              </a:rPr>
              <a:t> nitrogen, </a:t>
            </a:r>
            <a:r>
              <a:rPr lang="en-US" i="1" dirty="0">
                <a:latin typeface="Times New Roman" pitchFamily="18" charset="0"/>
                <a:cs typeface="Times New Roman" pitchFamily="18" charset="0"/>
              </a:rPr>
              <a:t>light blue;</a:t>
            </a:r>
            <a:r>
              <a:rPr lang="en-US" dirty="0">
                <a:latin typeface="Times New Roman" pitchFamily="18" charset="0"/>
                <a:cs typeface="Times New Roman" pitchFamily="18" charset="0"/>
              </a:rPr>
              <a:t> hydrogen, </a:t>
            </a:r>
            <a:r>
              <a:rPr lang="en-US" i="1" dirty="0">
                <a:latin typeface="Times New Roman" pitchFamily="18" charset="0"/>
                <a:cs typeface="Times New Roman" pitchFamily="18" charset="0"/>
              </a:rPr>
              <a:t>white;</a:t>
            </a:r>
            <a:r>
              <a:rPr lang="en-US" dirty="0">
                <a:latin typeface="Times New Roman" pitchFamily="18" charset="0"/>
                <a:cs typeface="Times New Roman" pitchFamily="18" charset="0"/>
              </a:rPr>
              <a:t> oxygen, </a:t>
            </a:r>
            <a:r>
              <a:rPr lang="en-US" i="1" dirty="0">
                <a:latin typeface="Times New Roman" pitchFamily="18" charset="0"/>
                <a:cs typeface="Times New Roman" pitchFamily="18" charset="0"/>
              </a:rPr>
              <a:t>red;</a:t>
            </a:r>
            <a:r>
              <a:rPr lang="en-US" dirty="0">
                <a:latin typeface="Times New Roman" pitchFamily="18" charset="0"/>
                <a:cs typeface="Times New Roman" pitchFamily="18" charset="0"/>
              </a:rPr>
              <a:t> phosphorus, </a:t>
            </a:r>
            <a:r>
              <a:rPr lang="en-US" i="1" dirty="0">
                <a:latin typeface="Times New Roman" pitchFamily="18" charset="0"/>
                <a:cs typeface="Times New Roman" pitchFamily="18" charset="0"/>
              </a:rPr>
              <a:t>yellow.</a:t>
            </a:r>
            <a:r>
              <a:rPr lang="en-US" dirty="0">
                <a:latin typeface="Times New Roman" pitchFamily="18" charset="0"/>
                <a:cs typeface="Times New Roman" pitchFamily="18" charset="0"/>
              </a:rPr>
              <a:t> </a:t>
            </a:r>
          </a:p>
        </p:txBody>
      </p:sp>
      <p:sp>
        <p:nvSpPr>
          <p:cNvPr id="133125" name="Text Box 5"/>
          <p:cNvSpPr txBox="1">
            <a:spLocks noChangeArrowheads="1"/>
          </p:cNvSpPr>
          <p:nvPr/>
        </p:nvSpPr>
        <p:spPr bwMode="auto">
          <a:xfrm>
            <a:off x="2362200" y="0"/>
            <a:ext cx="7010400" cy="954107"/>
          </a:xfrm>
          <a:prstGeom prst="rect">
            <a:avLst/>
          </a:prstGeom>
          <a:noFill/>
          <a:ln w="9525">
            <a:noFill/>
            <a:miter lim="800000"/>
            <a:headEnd/>
            <a:tailEnd/>
          </a:ln>
          <a:effectLst/>
        </p:spPr>
        <p:txBody>
          <a:bodyPr>
            <a:spAutoFit/>
          </a:bodyPr>
          <a:lstStyle/>
          <a:p>
            <a:r>
              <a:rPr lang="en-US" sz="2800" b="1" dirty="0">
                <a:solidFill>
                  <a:srgbClr val="FF0000"/>
                </a:solidFill>
                <a:latin typeface="Times New Roman" pitchFamily="18" charset="0"/>
                <a:cs typeface="Times New Roman" pitchFamily="18" charset="0"/>
              </a:rPr>
              <a:t>DNA-binding motifs in gene regulatory proteins (repressors; activators)</a:t>
            </a:r>
          </a:p>
        </p:txBody>
      </p:sp>
      <p:sp>
        <p:nvSpPr>
          <p:cNvPr id="133126" name="Text Box 6"/>
          <p:cNvSpPr txBox="1">
            <a:spLocks noChangeArrowheads="1"/>
          </p:cNvSpPr>
          <p:nvPr/>
        </p:nvSpPr>
        <p:spPr bwMode="auto">
          <a:xfrm>
            <a:off x="3048000" y="4495800"/>
            <a:ext cx="5540940" cy="830997"/>
          </a:xfrm>
          <a:prstGeom prst="rect">
            <a:avLst/>
          </a:prstGeom>
          <a:noFill/>
          <a:ln w="9525">
            <a:noFill/>
            <a:miter lim="800000"/>
            <a:headEnd/>
            <a:tailEnd/>
          </a:ln>
          <a:effectLst/>
        </p:spPr>
        <p:txBody>
          <a:bodyPr wrap="none">
            <a:spAutoFit/>
          </a:bodyPr>
          <a:lstStyle/>
          <a:p>
            <a:r>
              <a:rPr lang="en-US">
                <a:solidFill>
                  <a:schemeClr val="accent2"/>
                </a:solidFill>
                <a:latin typeface="Times New Roman" pitchFamily="18" charset="0"/>
                <a:cs typeface="Times New Roman" pitchFamily="18" charset="0"/>
              </a:rPr>
              <a:t>The outside of DNA duplex can be read by </a:t>
            </a:r>
          </a:p>
          <a:p>
            <a:r>
              <a:rPr lang="en-US">
                <a:solidFill>
                  <a:schemeClr val="accent2"/>
                </a:solidFill>
                <a:latin typeface="Times New Roman" pitchFamily="18" charset="0"/>
                <a:cs typeface="Times New Roman" pitchFamily="18" charset="0"/>
              </a:rPr>
              <a:t>proteins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2051" descr="07008"/>
          <p:cNvPicPr>
            <a:picLocks noChangeAspect="1" noChangeArrowheads="1"/>
          </p:cNvPicPr>
          <p:nvPr/>
        </p:nvPicPr>
        <p:blipFill>
          <a:blip r:embed="rId3" cstate="print"/>
          <a:srcRect/>
          <a:stretch>
            <a:fillRect/>
          </a:stretch>
        </p:blipFill>
        <p:spPr bwMode="auto">
          <a:xfrm>
            <a:off x="228600" y="228600"/>
            <a:ext cx="8610600" cy="3246438"/>
          </a:xfrm>
          <a:prstGeom prst="rect">
            <a:avLst/>
          </a:prstGeom>
          <a:noFill/>
          <a:ln w="9525">
            <a:noFill/>
            <a:miter lim="800000"/>
            <a:headEnd/>
            <a:tailEnd/>
          </a:ln>
          <a:effectLst/>
        </p:spPr>
      </p:pic>
      <p:sp>
        <p:nvSpPr>
          <p:cNvPr id="130052" name="Text Box 2052"/>
          <p:cNvSpPr txBox="1">
            <a:spLocks noChangeArrowheads="1"/>
          </p:cNvSpPr>
          <p:nvPr/>
        </p:nvSpPr>
        <p:spPr bwMode="auto">
          <a:xfrm>
            <a:off x="0" y="3886200"/>
            <a:ext cx="9144000" cy="2677656"/>
          </a:xfrm>
          <a:prstGeom prst="rect">
            <a:avLst/>
          </a:prstGeom>
          <a:noFill/>
          <a:ln w="9525">
            <a:noFill/>
            <a:miter lim="800000"/>
            <a:headEnd/>
            <a:tailEnd/>
          </a:ln>
          <a:effectLst/>
        </p:spPr>
        <p:txBody>
          <a:bodyPr>
            <a:spAutoFit/>
          </a:bodyPr>
          <a:lstStyle/>
          <a:p>
            <a:r>
              <a:rPr lang="en-US" b="1" dirty="0">
                <a:latin typeface="Times New Roman" pitchFamily="18" charset="0"/>
                <a:cs typeface="Times New Roman" pitchFamily="18" charset="0"/>
              </a:rPr>
              <a:t>A DNA recognition code.</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edge of each base pair, seen here looking directly at the major or minor groove, contains a distinctive pattern of hydrogen bond donors, hydrogen bond acceptors, and methyl groups. From the major groove, each of the four base-pair configurations projects a unique pattern of features. From the minor groove, however, the patterns are similar for G–C and C–G as well as for A–T and T–A.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1030"/>
          <p:cNvSpPr txBox="1">
            <a:spLocks noChangeArrowheads="1"/>
          </p:cNvSpPr>
          <p:nvPr/>
        </p:nvSpPr>
        <p:spPr bwMode="auto">
          <a:xfrm>
            <a:off x="0" y="0"/>
            <a:ext cx="91440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Short </a:t>
            </a:r>
            <a:r>
              <a:rPr lang="en-US" b="1" dirty="0" smtClean="0">
                <a:solidFill>
                  <a:schemeClr val="accent2"/>
                </a:solidFill>
                <a:latin typeface="Times New Roman" pitchFamily="18" charset="0"/>
                <a:cs typeface="Times New Roman" pitchFamily="18" charset="0"/>
              </a:rPr>
              <a:t> DNA </a:t>
            </a:r>
            <a:r>
              <a:rPr lang="en-US" b="1" dirty="0">
                <a:solidFill>
                  <a:schemeClr val="accent2"/>
                </a:solidFill>
                <a:latin typeface="Times New Roman" pitchFamily="18" charset="0"/>
                <a:cs typeface="Times New Roman" pitchFamily="18" charset="0"/>
              </a:rPr>
              <a:t>sequences are fundamental components of genetic switches</a:t>
            </a:r>
          </a:p>
        </p:txBody>
      </p:sp>
      <p:pic>
        <p:nvPicPr>
          <p:cNvPr id="128007" name="Picture 1031" descr="table 7-01"/>
          <p:cNvPicPr>
            <a:picLocks noChangeAspect="1" noChangeArrowheads="1"/>
          </p:cNvPicPr>
          <p:nvPr/>
        </p:nvPicPr>
        <p:blipFill>
          <a:blip r:embed="rId3" cstate="print"/>
          <a:srcRect/>
          <a:stretch>
            <a:fillRect/>
          </a:stretch>
        </p:blipFill>
        <p:spPr bwMode="auto">
          <a:xfrm>
            <a:off x="1905000" y="615950"/>
            <a:ext cx="5400675" cy="6242050"/>
          </a:xfrm>
          <a:prstGeom prst="rect">
            <a:avLst/>
          </a:prstGeom>
          <a:noFill/>
        </p:spPr>
      </p:pic>
    </p:spTree>
  </p:cSld>
  <p:clrMapOvr>
    <a:masterClrMapping/>
  </p:clrMapOvr>
</p:sld>
</file>

<file path=ppt/theme/theme1.xml><?xml version="1.0" encoding="utf-8"?>
<a:theme xmlns:a="http://schemas.openxmlformats.org/drawingml/2006/main" name="Watson_TEMP">
  <a:themeElements>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son_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s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s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s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s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s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s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s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s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s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s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s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HD:Users:vbrucja:Desktop:WATSON_IMAGE_PRES:Watson_TEMP.pot</Template>
  <TotalTime>306</TotalTime>
  <Words>986</Words>
  <Application>Microsoft Office PowerPoint</Application>
  <PresentationFormat>On-screen Show (4:3)</PresentationFormat>
  <Paragraphs>82</Paragraphs>
  <Slides>48</Slides>
  <Notes>12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Watson_TEMP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17_Figure01.jpg</dc:title>
  <dc:creator>James Bruce</dc:creator>
  <cp:lastModifiedBy>junghuei</cp:lastModifiedBy>
  <cp:revision>73</cp:revision>
  <dcterms:created xsi:type="dcterms:W3CDTF">2008-01-29T02:45:24Z</dcterms:created>
  <dcterms:modified xsi:type="dcterms:W3CDTF">2012-05-02T15:42:45Z</dcterms:modified>
</cp:coreProperties>
</file>